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48"/>
  </p:notesMasterIdLst>
  <p:handoutMasterIdLst>
    <p:handoutMasterId r:id="rId49"/>
  </p:handoutMasterIdLst>
  <p:sldIdLst>
    <p:sldId id="257" r:id="rId2"/>
    <p:sldId id="258" r:id="rId3"/>
    <p:sldId id="259" r:id="rId4"/>
    <p:sldId id="1012" r:id="rId5"/>
    <p:sldId id="260" r:id="rId6"/>
    <p:sldId id="1013" r:id="rId7"/>
    <p:sldId id="1015" r:id="rId8"/>
    <p:sldId id="1014" r:id="rId9"/>
    <p:sldId id="1016" r:id="rId10"/>
    <p:sldId id="1017" r:id="rId11"/>
    <p:sldId id="1018" r:id="rId12"/>
    <p:sldId id="1019" r:id="rId13"/>
    <p:sldId id="1020" r:id="rId14"/>
    <p:sldId id="1021" r:id="rId15"/>
    <p:sldId id="1022" r:id="rId16"/>
    <p:sldId id="1023" r:id="rId17"/>
    <p:sldId id="1024" r:id="rId18"/>
    <p:sldId id="326" r:id="rId19"/>
    <p:sldId id="1025" r:id="rId20"/>
    <p:sldId id="1026" r:id="rId21"/>
    <p:sldId id="1027" r:id="rId22"/>
    <p:sldId id="1028" r:id="rId23"/>
    <p:sldId id="1029" r:id="rId24"/>
    <p:sldId id="1030" r:id="rId25"/>
    <p:sldId id="1031" r:id="rId26"/>
    <p:sldId id="327" r:id="rId27"/>
    <p:sldId id="1032" r:id="rId28"/>
    <p:sldId id="1033" r:id="rId29"/>
    <p:sldId id="1034" r:id="rId30"/>
    <p:sldId id="1035" r:id="rId31"/>
    <p:sldId id="1036" r:id="rId32"/>
    <p:sldId id="1037" r:id="rId33"/>
    <p:sldId id="1038" r:id="rId34"/>
    <p:sldId id="1039" r:id="rId35"/>
    <p:sldId id="1040" r:id="rId36"/>
    <p:sldId id="1041" r:id="rId37"/>
    <p:sldId id="1042" r:id="rId38"/>
    <p:sldId id="1043" r:id="rId39"/>
    <p:sldId id="1044" r:id="rId40"/>
    <p:sldId id="1046" r:id="rId41"/>
    <p:sldId id="1045" r:id="rId42"/>
    <p:sldId id="1047" r:id="rId43"/>
    <p:sldId id="1048" r:id="rId44"/>
    <p:sldId id="1049" r:id="rId45"/>
    <p:sldId id="1051" r:id="rId46"/>
    <p:sldId id="1052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C6"/>
    <a:srgbClr val="00A496"/>
    <a:srgbClr val="0095DA"/>
    <a:srgbClr val="00C0AE"/>
    <a:srgbClr val="007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36" autoAdjust="0"/>
    <p:restoredTop sz="93911" autoAdjust="0"/>
  </p:normalViewPr>
  <p:slideViewPr>
    <p:cSldViewPr>
      <p:cViewPr varScale="1">
        <p:scale>
          <a:sx n="115" d="100"/>
          <a:sy n="115" d="100"/>
        </p:scale>
        <p:origin x="1722" y="102"/>
      </p:cViewPr>
      <p:guideLst>
        <p:guide orient="horz" pos="2160"/>
        <p:guide pos="3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22" y="-7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C87C3E9-2372-4D2D-A8FE-578D26F0CAB8}" type="datetime1">
              <a:rPr lang="ko-KR" altLang="en-US"/>
              <a:pPr lvl="0">
                <a:defRPr/>
              </a:pPr>
              <a:t>2024-12-12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D2126D6-8CEA-47E8-B467-8C3047BBCAC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5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C3899-2E4F-4D3A-8D29-BF4BDDE21DE2}" type="datetime1">
              <a:rPr lang="ko-KR" altLang="en-US"/>
              <a:pPr lvl="0">
                <a:defRPr/>
              </a:pPr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89363BF-43B7-4F43-ABD0-D052F59FCD1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41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-1216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solidFill>
            <a:schemeClr val="lt1"/>
          </a:solidFill>
          <a:ln w="53975">
            <a:solidFill>
              <a:srgbClr val="009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6CA19A-51D8-9251-A97D-2C6F9EBABB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72201" y="4766995"/>
            <a:ext cx="2296013" cy="15898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9EAE1A-F232-F70D-A002-581DA434C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5650" y="2091005"/>
            <a:ext cx="3652699" cy="2337037"/>
          </a:xfrm>
          <a:prstGeom prst="rect">
            <a:avLst/>
          </a:prstGeom>
        </p:spPr>
      </p:pic>
      <p:pic>
        <p:nvPicPr>
          <p:cNvPr id="5" name="Picture 4" descr="C:\Users\김현용\Desktop\제호.jpg">
            <a:extLst>
              <a:ext uri="{FF2B5EF4-FFF2-40B4-BE49-F238E27FC236}">
                <a16:creationId xmlns:a16="http://schemas.microsoft.com/office/drawing/2014/main" id="{D23FF181-807E-1AE6-E2A0-8C86581C7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73" y="6118343"/>
            <a:ext cx="1431255" cy="23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본문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/>
        </p:nvSpPr>
        <p:spPr bwMode="invGray">
          <a:xfrm>
            <a:off x="0" y="548506"/>
            <a:ext cx="9162510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 57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88525" y="35744"/>
            <a:ext cx="7785100" cy="474662"/>
          </a:xfrm>
        </p:spPr>
        <p:txBody>
          <a:bodyPr>
            <a:noAutofit/>
          </a:bodyPr>
          <a:lstStyle>
            <a:lvl1pPr algn="l">
              <a:defRPr sz="26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88526" y="773705"/>
            <a:ext cx="8603954" cy="5669958"/>
          </a:xfrm>
        </p:spPr>
        <p:txBody>
          <a:bodyPr>
            <a:normAutofit/>
          </a:bodyPr>
          <a:lstStyle>
            <a:lvl1pPr marL="93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SzPct val="70000"/>
              <a:buFont typeface="맑은 고딕" panose="020B0503020000020004" pitchFamily="50" charset="-127"/>
              <a:buNone/>
              <a:defRPr sz="2000" b="1"/>
            </a:lvl1pPr>
            <a:lvl2pPr marL="457200" marR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Tx/>
              <a:buFont typeface="Wingdings" panose="05000000000000000000" pitchFamily="2" charset="2"/>
              <a:buNone/>
              <a:tabLst/>
              <a:defRPr sz="1600"/>
            </a:lvl2pPr>
            <a:lvl3pPr marL="8048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982663" indent="-17780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982662" indent="0">
              <a:lnSpc>
                <a:spcPct val="15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ko-KR" altLang="en-US" dirty="0"/>
              <a:t>마스터 텍스트 스타일을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marL="627063" marR="0" lvl="1" indent="-169863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5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사용자 지정 레이아웃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김현용\Desktop\제호.jpg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160661" y="5645666"/>
            <a:ext cx="1731819" cy="288636"/>
          </a:xfrm>
          <a:prstGeom prst="rect">
            <a:avLst/>
          </a:prstGeom>
          <a:noFill/>
        </p:spPr>
      </p:pic>
      <p:sp>
        <p:nvSpPr>
          <p:cNvPr id="11" name="TextBox 1"/>
          <p:cNvSpPr txBox="1">
            <a:spLocks noChangeArrowheads="1"/>
          </p:cNvSpPr>
          <p:nvPr userDrawn="1"/>
        </p:nvSpPr>
        <p:spPr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ko-KR" sz="8000" b="1" dirty="0">
                <a:solidFill>
                  <a:srgbClr val="00A496"/>
                </a:solidFill>
                <a:latin typeface="Arial Black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00A496"/>
                </a:solidFill>
                <a:latin typeface="Arial Black"/>
                <a:ea typeface="+mn-ea"/>
              </a:rPr>
              <a:t> you!</a:t>
            </a:r>
            <a:endParaRPr lang="ko-KR" altLang="en-US" sz="8000" b="1" dirty="0">
              <a:solidFill>
                <a:srgbClr val="00A496"/>
              </a:solidFill>
              <a:latin typeface="Arial Black"/>
              <a:ea typeface="+mn-ea"/>
            </a:endParaRPr>
          </a:p>
        </p:txBody>
      </p:sp>
      <p:sp>
        <p:nvSpPr>
          <p:cNvPr id="12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9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TextBox 6"/>
          <p:cNvSpPr txBox="1">
            <a:spLocks noChangeArrowheads="1"/>
          </p:cNvSpPr>
          <p:nvPr userDrawn="1"/>
        </p:nvSpPr>
        <p:spPr>
          <a:xfrm>
            <a:off x="3147060" y="6309320"/>
            <a:ext cx="2687954" cy="43088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Copyright© 2024 </a:t>
            </a:r>
            <a:r>
              <a:rPr lang="en-US" altLang="ko-KR" sz="1100" b="0" dirty="0" err="1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Hanbit</a:t>
            </a:r>
            <a:r>
              <a:rPr lang="en-US" altLang="ko-KR" sz="1100" b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All rights reserved.</a:t>
            </a:r>
            <a:endParaRPr lang="ko-KR" altLang="ko-KR" sz="1100" b="0" dirty="0">
              <a:solidFill>
                <a:schemeClr val="tx1"/>
              </a:solidFill>
              <a:latin typeface="+mn-ea"/>
              <a:ea typeface="+mn-ea"/>
              <a:cs typeface="Times New Roman"/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639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2024-12-12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BC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kumimoji="1" lang="ko-KR" altLang="en-US" sz="18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7562E"/>
          </a:solidFill>
          <a:ln>
            <a:solidFill>
              <a:schemeClr val="accent2"/>
            </a:solidFill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279526" y="4726538"/>
            <a:ext cx="2324100" cy="21145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 rot="319573">
            <a:off x="680756" y="4293096"/>
            <a:ext cx="506868" cy="5125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2024-12-12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kumimoji="1" lang="ko-KR" altLang="en-US" sz="18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95DA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/>
                <a:ea typeface="굴림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D28631-B9BB-AF47-A267-485B38AF74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83991" y="4498177"/>
            <a:ext cx="3122100" cy="21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6881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사용자 지정 레이아웃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0" spc="-150" baseline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2C6"/>
                </a:solidFill>
                <a:effectLst/>
                <a:latin typeface="HY견고딕"/>
                <a:ea typeface="HY견고딕"/>
                <a:cs typeface="Tahoma"/>
              </a:rPr>
              <a:t>목차</a:t>
            </a:r>
            <a:endParaRPr kumimoji="0" lang="ko-KR" altLang="en-US" sz="4400" b="0" spc="-150" baseline="0" dirty="0">
              <a:solidFill>
                <a:srgbClr val="0082C6"/>
              </a:solidFill>
              <a:latin typeface="HY견고딕"/>
              <a:ea typeface="HY견고딕"/>
              <a:cs typeface="Tahom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09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_사용자 지정 레이아웃" preserve="1" userDrawn="1">
  <p:cSld name="1_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0" kern="1200" spc="-150" baseline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2C6"/>
                </a:solidFill>
                <a:effectLst/>
                <a:latin typeface="HY견고딕"/>
                <a:ea typeface="HY견고딕"/>
                <a:cs typeface="Tahoma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/>
              <a:buChar char="•"/>
              <a:defRPr sz="2000" b="1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009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75BEEA"/>
          </a:solidFill>
          <a:ln w="53975">
            <a:solidFill>
              <a:srgbClr val="F271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67203" y="586172"/>
            <a:ext cx="1112851" cy="357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96CFAC"/>
              </a:solidFill>
            </a:endParaRPr>
          </a:p>
        </p:txBody>
      </p:sp>
      <p:sp>
        <p:nvSpPr>
          <p:cNvPr id="9" name="TextBox 9"/>
          <p:cNvSpPr txBox="1"/>
          <p:nvPr userDrawn="1"/>
        </p:nvSpPr>
        <p:spPr>
          <a:xfrm>
            <a:off x="683568" y="573063"/>
            <a:ext cx="108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7179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Preview</a:t>
            </a:r>
            <a:endParaRPr kumimoji="0" lang="ko-KR" altLang="en-US" sz="1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27179"/>
              </a:solidFill>
              <a:effectLst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8755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 userDrawn="1"/>
        </p:nvSpPr>
        <p:spPr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9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9A5F3A"/>
              </a:solidFill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본문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>
              <a:solidFill>
                <a:srgbClr val="005E5C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pPr algn="r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/>
                <a:ea typeface="맑은 고딕"/>
                <a:cs typeface="+mj-cs"/>
              </a:rPr>
              <a:t>/ 48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88526" y="35744"/>
            <a:ext cx="7785100" cy="474662"/>
          </a:xfrm>
        </p:spPr>
        <p:txBody>
          <a:bodyPr>
            <a:noAutofit/>
          </a:bodyPr>
          <a:lstStyle>
            <a:lvl1pPr algn="l">
              <a:defRPr sz="2000" b="1" spc="-100" baseline="0">
                <a:solidFill>
                  <a:schemeClr val="tx2">
                    <a:lumMod val="75000"/>
                  </a:schemeClr>
                </a:solidFill>
                <a:effectLst>
                  <a:glow>
                    <a:schemeClr val="tx1"/>
                  </a:glow>
                </a:effectLst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440"/>
          <p:cNvSpPr>
            <a:spLocks noChangeArrowheads="1"/>
          </p:cNvSpPr>
          <p:nvPr userDrawn="1"/>
        </p:nvSpPr>
        <p:spPr bwMode="invGray">
          <a:xfrm flipV="1">
            <a:off x="0" y="533399"/>
            <a:ext cx="9144000" cy="45719"/>
          </a:xfrm>
          <a:prstGeom prst="rect">
            <a:avLst/>
          </a:prstGeom>
          <a:solidFill>
            <a:srgbClr val="00A496"/>
          </a:solidFill>
          <a:ln w="22225" algn="ctr">
            <a:solidFill>
              <a:srgbClr val="0082C6"/>
            </a:solidFill>
            <a:miter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10" name="텍스트 개체 틀 2"/>
          <p:cNvSpPr>
            <a:spLocks noGrp="1"/>
          </p:cNvSpPr>
          <p:nvPr>
            <p:ph idx="1" hasCustomPrompt="1"/>
          </p:nvPr>
        </p:nvSpPr>
        <p:spPr>
          <a:xfrm>
            <a:off x="611561" y="774420"/>
            <a:ext cx="8280919" cy="562491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57040" indent="-25704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2C6"/>
              </a:buClr>
              <a:buSzPct val="100000"/>
              <a:buFont typeface="한컴바탕"/>
              <a:buChar char="■"/>
              <a:defRPr sz="1800">
                <a:solidFill>
                  <a:srgbClr val="000000"/>
                </a:solidFill>
              </a:defRPr>
            </a:lvl1pPr>
            <a:lvl2pPr marL="685680" indent="-228480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1200150" indent="-28575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solidFill>
                  <a:srgbClr val="000000"/>
                </a:solidFill>
              </a:defRPr>
            </a:lvl3pPr>
          </a:lstStyle>
          <a:p>
            <a:pPr lvl="0">
              <a:defRPr/>
            </a:pPr>
            <a:r>
              <a:rPr lang="ko-KR" altLang="en-US" dirty="0"/>
              <a:t> 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 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58550539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A496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232750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ch01_JAVA 들여다보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4B2FD9B6-DC5A-4644-B01F-335E6DD2CDD1}" type="datetime1">
              <a:rPr lang="ko-KR" altLang="en-US"/>
              <a:pPr lvl="0">
                <a:defRPr/>
              </a:pPr>
              <a:t>2024-12-12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BC740F2-65F4-46F1-8462-F5CEAE10BB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84" r:id="rId3"/>
    <p:sldLayoutId id="2147483737" r:id="rId4"/>
    <p:sldLayoutId id="2147483738" r:id="rId5"/>
    <p:sldLayoutId id="2147483787" r:id="rId6"/>
    <p:sldLayoutId id="2147483739" r:id="rId7"/>
    <p:sldLayoutId id="2147483788" r:id="rId8"/>
    <p:sldLayoutId id="2147483785" r:id="rId9"/>
    <p:sldLayoutId id="2147483741" r:id="rId10"/>
    <p:sldLayoutId id="2147483742" r:id="rId11"/>
    <p:sldLayoutId id="2147483786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/>
          <a:ea typeface="맑은 고딕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/>
          <a:ea typeface="맑은 고딕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/>
          <a:ea typeface="맑은 고딕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/>
          <a:ea typeface="맑은 고딕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/>
          <a:ea typeface="맑은 고딕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E37D05-C5F3-E59C-B391-B391259DE0C2}"/>
              </a:ext>
            </a:extLst>
          </p:cNvPr>
          <p:cNvSpPr/>
          <p:nvPr/>
        </p:nvSpPr>
        <p:spPr bwMode="auto">
          <a:xfrm>
            <a:off x="5935017" y="836712"/>
            <a:ext cx="2875467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latin typeface="+mj-ea"/>
                <a:ea typeface="+mj-ea"/>
              </a:rPr>
              <a:t>Chapter 01</a:t>
            </a:r>
            <a:endParaRPr lang="en-US" altLang="ko-KR" sz="4000" b="1" baseline="0" dirty="0">
              <a:latin typeface="+mj-ea"/>
              <a:ea typeface="+mj-ea"/>
            </a:endParaRPr>
          </a:p>
          <a:p>
            <a:pPr algn="r" eaLnBrk="1" latinLnBrk="1" hangingPunct="1">
              <a:defRPr/>
            </a:pPr>
            <a:r>
              <a:rPr kumimoji="1" lang="en-US" altLang="ko-KR" sz="4000" b="1" spc="-150" dirty="0">
                <a:latin typeface="+mj-ea"/>
                <a:ea typeface="+mj-ea"/>
              </a:rPr>
              <a:t>SQL </a:t>
            </a:r>
            <a:r>
              <a:rPr kumimoji="1" lang="ko-KR" altLang="en-US" sz="4000" b="1" spc="-150" dirty="0" err="1">
                <a:latin typeface="+mj-ea"/>
                <a:ea typeface="+mj-ea"/>
              </a:rPr>
              <a:t>비긴즈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746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DA94A0F-5DCE-640A-A1C4-06DB25A7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데이터의 형태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4A415BD-8C50-5448-8A6A-50F7FB53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반정형 데이터</a:t>
            </a:r>
            <a:r>
              <a:rPr lang="en-US" altLang="ko-KR" b="1" dirty="0"/>
              <a:t>(Semi–Structured Data)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/>
            <a:r>
              <a:rPr lang="ko-KR" altLang="en-US" dirty="0"/>
              <a:t>정형 데이터와는 달리 구조화되어 있지 않아서 연산이 불가능함</a:t>
            </a:r>
            <a:endParaRPr lang="en-US" altLang="ko-KR" dirty="0"/>
          </a:p>
          <a:p>
            <a:pPr lvl="1"/>
            <a:r>
              <a:rPr lang="ko-KR" altLang="en-US" dirty="0"/>
              <a:t>데이터 내부의 데이터 구조에 대한 메타 정보를 함께 제공하는 파일 형식의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en-US" altLang="ko-KR" dirty="0"/>
              <a:t>HTML, XML, JSON </a:t>
            </a:r>
            <a:r>
              <a:rPr lang="ko-KR" altLang="en-US" dirty="0"/>
              <a:t>파일이나 웹 로그</a:t>
            </a:r>
            <a:r>
              <a:rPr lang="en-US" altLang="ko-KR" dirty="0"/>
              <a:t>, </a:t>
            </a:r>
            <a:r>
              <a:rPr lang="ko-KR" altLang="en-US" dirty="0"/>
              <a:t>센서 데이터 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B76340-14F1-38A7-4127-59F60FE2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3789" y="2978950"/>
            <a:ext cx="4576422" cy="29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072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DA94A0F-5DCE-640A-A1C4-06DB25A7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데이터의 형태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4A415BD-8C50-5448-8A6A-50F7FB53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비정형 데이터</a:t>
            </a:r>
            <a:r>
              <a:rPr lang="en-US" altLang="ko-KR" b="1" dirty="0"/>
              <a:t>(Unstructured Data)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/>
            <a:r>
              <a:rPr lang="ko-KR" altLang="en-US" dirty="0"/>
              <a:t>정해진 구조나 규칙이 없고</a:t>
            </a:r>
            <a:r>
              <a:rPr lang="en-US" altLang="ko-KR" dirty="0"/>
              <a:t>, </a:t>
            </a:r>
            <a:r>
              <a:rPr lang="ko-KR" altLang="en-US" dirty="0"/>
              <a:t>연산에 사용할 수 없는 형태의 데이터</a:t>
            </a:r>
            <a:endParaRPr lang="en-US" altLang="ko-KR" dirty="0"/>
          </a:p>
          <a:p>
            <a:pPr lvl="1"/>
            <a:r>
              <a:rPr lang="ko-KR" altLang="en-US" dirty="0"/>
              <a:t>소셜 데이터 및 워드나 </a:t>
            </a:r>
            <a:r>
              <a:rPr lang="en-US" altLang="ko-KR" dirty="0"/>
              <a:t>PDF 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영상 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B76340-14F1-38A7-4127-59F60FE2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1780" y="3429000"/>
            <a:ext cx="3929445" cy="177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987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5582D-2A26-5B60-60C0-4A9F21564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데이터베이스와 데이터베이스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BD728-45A4-2D9E-B82A-AA50E1DB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데이터베이스</a:t>
            </a:r>
            <a:r>
              <a:rPr lang="en-US" altLang="ko-KR" b="1" dirty="0"/>
              <a:t>(Database)</a:t>
            </a:r>
          </a:p>
          <a:p>
            <a:pPr lvl="1"/>
            <a:r>
              <a:rPr lang="ko-KR" altLang="en-US" dirty="0"/>
              <a:t>여러 사람이 공유하고 운영할 목적으로 관리되는 통합적인 정보의 집합</a:t>
            </a:r>
            <a:endParaRPr lang="en-US" altLang="ko-KR" dirty="0"/>
          </a:p>
          <a:p>
            <a:pPr lvl="1"/>
            <a:r>
              <a:rPr lang="ko-KR" altLang="en-US" dirty="0"/>
              <a:t>컴퓨터 시스템에 전자적으로 저장되는 구조화된 데이터 모음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데이터베이스는 데이터베이스 관리 시스템</a:t>
            </a:r>
            <a:r>
              <a:rPr lang="en-US" altLang="ko-KR" dirty="0"/>
              <a:t>(DBMS)</a:t>
            </a:r>
            <a:r>
              <a:rPr lang="ko-KR" altLang="en-US" dirty="0"/>
              <a:t>에 의해 관리됨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b="1" dirty="0"/>
              <a:t>DBMS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/>
            <a:r>
              <a:rPr lang="ko-KR" altLang="en-US" dirty="0"/>
              <a:t>최종 사용자 또는 응용 프로그램이 데이터베이스에 접근할 수 있는 인터페이스 역할</a:t>
            </a:r>
          </a:p>
          <a:p>
            <a:pPr lvl="1"/>
            <a:r>
              <a:rPr lang="ko-KR" altLang="en-US" dirty="0"/>
              <a:t>저장된 데이터를 보다 체계적으로 관리하고 이용할 수 있게 해주는 소프트웨어</a:t>
            </a:r>
          </a:p>
        </p:txBody>
      </p:sp>
    </p:spTree>
    <p:extLst>
      <p:ext uri="{BB962C8B-B14F-4D97-AF65-F5344CB8AC3E}">
        <p14:creationId xmlns:p14="http://schemas.microsoft.com/office/powerpoint/2010/main" val="247368420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5582D-2A26-5B60-60C0-4A9F21564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데이터베이스와 데이터베이스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BD728-45A4-2D9E-B82A-AA50E1DB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사용 방식에 따른 데이터베이스 유형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658F8F6-904B-EA57-4637-1230EA25D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73" y="1493944"/>
            <a:ext cx="6505053" cy="43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233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600D7-959D-6555-CF37-F60D00CA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관계형 데이터베이스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12DF7-8512-2F50-F715-2D644B18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관계형 데이터베이스</a:t>
            </a:r>
            <a:r>
              <a:rPr lang="en-US" altLang="ko-KR" b="1" dirty="0"/>
              <a:t>(Relational Database)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/>
            <a:r>
              <a:rPr lang="ko-KR" altLang="en-US" dirty="0"/>
              <a:t>관계형 데이터 모델을 기반으로 한 데이터베이스 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endParaRPr lang="en-US" altLang="ko-KR" sz="1000" dirty="0"/>
          </a:p>
          <a:p>
            <a:r>
              <a:rPr lang="ko-KR" altLang="en-US" b="1" dirty="0"/>
              <a:t>테이블</a:t>
            </a:r>
            <a:r>
              <a:rPr lang="en-US" altLang="ko-KR" b="1" dirty="0"/>
              <a:t>(Table)</a:t>
            </a:r>
          </a:p>
          <a:p>
            <a:pPr lvl="1"/>
            <a:r>
              <a:rPr lang="ko-KR" altLang="en-US" dirty="0"/>
              <a:t>릴레이션</a:t>
            </a:r>
            <a:r>
              <a:rPr lang="en-US" altLang="ko-KR" dirty="0"/>
              <a:t>(Relation)</a:t>
            </a:r>
            <a:r>
              <a:rPr lang="ko-KR" altLang="en-US" dirty="0"/>
              <a:t>이라고도 함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 이상의 열과 </a:t>
            </a:r>
            <a:r>
              <a:rPr lang="en-US" altLang="ko-KR" dirty="0"/>
              <a:t>0</a:t>
            </a:r>
            <a:r>
              <a:rPr lang="ko-KR" altLang="en-US" dirty="0"/>
              <a:t>개 이상의 행으로 이루어진 데이터 집합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ko-KR" altLang="en-US" b="1" dirty="0"/>
              <a:t>열</a:t>
            </a:r>
            <a:r>
              <a:rPr lang="en-US" altLang="ko-KR" b="1" dirty="0"/>
              <a:t>(Column)</a:t>
            </a:r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(Attribute), </a:t>
            </a:r>
            <a:r>
              <a:rPr lang="ko-KR" altLang="en-US" dirty="0"/>
              <a:t>필드</a:t>
            </a:r>
            <a:r>
              <a:rPr lang="en-US" altLang="ko-KR" dirty="0"/>
              <a:t>(Field)</a:t>
            </a:r>
            <a:r>
              <a:rPr lang="ko-KR" altLang="en-US" dirty="0"/>
              <a:t>라고도 함</a:t>
            </a:r>
            <a:endParaRPr lang="en-US" altLang="ko-KR" dirty="0"/>
          </a:p>
          <a:p>
            <a:pPr lvl="1"/>
            <a:r>
              <a:rPr lang="ko-KR" altLang="en-US" dirty="0"/>
              <a:t>의미가 더 이상 분리되지 않는 최소의 데이터 단위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193227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600D7-959D-6555-CF37-F60D00CA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관계형 데이터베이스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12DF7-8512-2F50-F715-2D644B18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행</a:t>
            </a:r>
            <a:r>
              <a:rPr lang="en-US" altLang="ko-KR" b="1" dirty="0"/>
              <a:t>(Row)</a:t>
            </a:r>
          </a:p>
          <a:p>
            <a:pPr lvl="1"/>
            <a:r>
              <a:rPr lang="ko-KR" altLang="en-US" dirty="0" err="1"/>
              <a:t>튜플</a:t>
            </a:r>
            <a:r>
              <a:rPr lang="en-US" altLang="ko-KR" dirty="0"/>
              <a:t>(Tuple), </a:t>
            </a:r>
            <a:r>
              <a:rPr lang="ko-KR" altLang="en-US" dirty="0"/>
              <a:t>레코드</a:t>
            </a:r>
            <a:r>
              <a:rPr lang="en-US" altLang="ko-KR" dirty="0"/>
              <a:t>(Record)</a:t>
            </a:r>
            <a:r>
              <a:rPr lang="ko-KR" altLang="en-US" dirty="0"/>
              <a:t>라고도 함</a:t>
            </a:r>
            <a:endParaRPr lang="en-US" altLang="ko-KR" dirty="0"/>
          </a:p>
          <a:p>
            <a:pPr lvl="1"/>
            <a:r>
              <a:rPr lang="ko-KR" altLang="en-US" dirty="0"/>
              <a:t>관련 있는 열의 묶음</a:t>
            </a:r>
            <a:endParaRPr lang="en-US" altLang="ko-KR" dirty="0"/>
          </a:p>
          <a:p>
            <a:pPr lvl="1"/>
            <a:r>
              <a:rPr lang="ko-KR" altLang="en-US" dirty="0"/>
              <a:t>한 테이블에 저장된 모든 행은 동일한 수의 열을 가짐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ko-KR" altLang="en-US" b="1" dirty="0"/>
              <a:t>관계</a:t>
            </a:r>
            <a:r>
              <a:rPr lang="en-US" altLang="ko-KR" b="1" dirty="0"/>
              <a:t>(Relationship)</a:t>
            </a:r>
          </a:p>
          <a:p>
            <a:pPr lvl="1"/>
            <a:r>
              <a:rPr lang="ko-KR" altLang="en-US" dirty="0"/>
              <a:t>두 테이블 간에 서로 연결되는 방식</a:t>
            </a:r>
            <a:endParaRPr lang="en-US" altLang="ko-KR" dirty="0"/>
          </a:p>
          <a:p>
            <a:pPr lvl="1"/>
            <a:r>
              <a:rPr lang="ko-KR" altLang="en-US" dirty="0"/>
              <a:t>데이터의 종속성을 표현</a:t>
            </a:r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ko-KR" altLang="en-US" b="1" dirty="0" err="1"/>
              <a:t>기본키</a:t>
            </a:r>
            <a:r>
              <a:rPr lang="en-US" altLang="ko-KR" b="1" dirty="0"/>
              <a:t>(Primary key)</a:t>
            </a:r>
          </a:p>
          <a:p>
            <a:pPr lvl="1"/>
            <a:r>
              <a:rPr lang="ko-KR" altLang="en-US" dirty="0"/>
              <a:t>주된 식별자</a:t>
            </a:r>
            <a:endParaRPr lang="en-US" altLang="ko-KR" dirty="0"/>
          </a:p>
          <a:p>
            <a:pPr lvl="1"/>
            <a:r>
              <a:rPr lang="ko-KR" altLang="en-US" dirty="0"/>
              <a:t>한 테이블 내에서 행을 구별할 수 있는 열 또는 열의 묶음</a:t>
            </a:r>
          </a:p>
        </p:txBody>
      </p:sp>
    </p:spTree>
    <p:extLst>
      <p:ext uri="{BB962C8B-B14F-4D97-AF65-F5344CB8AC3E}">
        <p14:creationId xmlns:p14="http://schemas.microsoft.com/office/powerpoint/2010/main" val="16860494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600D7-959D-6555-CF37-F60D00CA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관계형 데이터베이스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12DF7-8512-2F50-F715-2D644B18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관계형 데이터베이스의 기본 용어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A2FEC39-DF88-AFC0-8869-4CA23E9C1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13" y="1929402"/>
            <a:ext cx="7179174" cy="29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37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75F8-1A0F-F7F9-9A2E-FECDCC4E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MySQL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B4323-2D10-E1FC-4D59-BA967E3F7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년에 발표된 오픈 소스 </a:t>
            </a:r>
            <a:r>
              <a:rPr lang="en-US" altLang="ko-KR" dirty="0"/>
              <a:t>RDBMS</a:t>
            </a:r>
          </a:p>
          <a:p>
            <a:pPr lvl="1"/>
            <a:r>
              <a:rPr lang="ko-KR" altLang="en-US" dirty="0"/>
              <a:t>웹 애플리케이션용으로 설계 및 최적화되어 모든 플랫폼에서 실행할 수 있음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대 </a:t>
            </a:r>
            <a:r>
              <a:rPr lang="en-US" altLang="ko-KR" dirty="0"/>
              <a:t>RDBMS : MySQL,</a:t>
            </a:r>
            <a:r>
              <a:rPr lang="ko-KR" altLang="en-US" dirty="0"/>
              <a:t> </a:t>
            </a:r>
            <a:r>
              <a:rPr lang="en-US" altLang="ko-KR" dirty="0"/>
              <a:t>Oracle, MS-SQL, PostgreSQL</a:t>
            </a:r>
            <a:endParaRPr lang="ko-KR" altLang="en-US" dirty="0"/>
          </a:p>
        </p:txBody>
      </p:sp>
      <p:pic>
        <p:nvPicPr>
          <p:cNvPr id="5" name="그림 4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86AAC4AE-3FAA-51D4-AE8A-25FF9E2C0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80" y="2679711"/>
            <a:ext cx="5861639" cy="33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528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114152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SQL</a:t>
            </a:r>
            <a:r>
              <a:rPr lang="ko-KR" altLang="en-US" dirty="0"/>
              <a:t>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02</a:t>
            </a:r>
          </a:p>
        </p:txBody>
      </p:sp>
    </p:spTree>
    <p:extLst>
      <p:ext uri="{BB962C8B-B14F-4D97-AF65-F5344CB8AC3E}">
        <p14:creationId xmlns:p14="http://schemas.microsoft.com/office/powerpoint/2010/main" val="120638402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7F09-DB4C-18A4-81AF-DCDD31F1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SQL</a:t>
            </a:r>
            <a:r>
              <a:rPr lang="ko-KR" altLang="en-US" dirty="0"/>
              <a:t>을 배워야 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02581-6AF9-0DDB-8C96-763FB69C9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SQL(Structured Query Language)</a:t>
            </a:r>
          </a:p>
          <a:p>
            <a:pPr lvl="1"/>
            <a:r>
              <a:rPr lang="en-US" altLang="ko-KR" dirty="0"/>
              <a:t>IBM</a:t>
            </a:r>
            <a:r>
              <a:rPr lang="ko-KR" altLang="en-US" dirty="0"/>
              <a:t>이 </a:t>
            </a:r>
            <a:r>
              <a:rPr lang="en-US" altLang="ko-KR" dirty="0"/>
              <a:t>1970</a:t>
            </a:r>
            <a:r>
              <a:rPr lang="ko-KR" altLang="en-US" dirty="0"/>
              <a:t>년대에 개발한 </a:t>
            </a:r>
            <a:r>
              <a:rPr lang="en-US" altLang="ko-KR" dirty="0"/>
              <a:t>SEQUEL</a:t>
            </a:r>
            <a:r>
              <a:rPr lang="ko-KR" altLang="en-US" dirty="0"/>
              <a:t>을 기반으로 만들어진 언어</a:t>
            </a:r>
            <a:endParaRPr lang="en-US" altLang="ko-KR" dirty="0"/>
          </a:p>
          <a:p>
            <a:pPr lvl="1"/>
            <a:r>
              <a:rPr lang="ko-KR" altLang="en-US" dirty="0"/>
              <a:t>데이터에 접근하기 위한 가장 보편적인 수단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이 사용되는 클라우드 기반의 </a:t>
            </a:r>
            <a:r>
              <a:rPr lang="ko-KR" altLang="en-US" dirty="0" err="1"/>
              <a:t>머신러닝</a:t>
            </a:r>
            <a:r>
              <a:rPr lang="ko-KR" altLang="en-US" dirty="0"/>
              <a:t> 플랫폼</a:t>
            </a:r>
          </a:p>
          <a:p>
            <a:pPr lvl="2"/>
            <a:r>
              <a:rPr lang="ko-KR" altLang="en-US" sz="1600" dirty="0"/>
              <a:t>아마존 </a:t>
            </a:r>
            <a:r>
              <a:rPr lang="ko-KR" altLang="en-US" sz="1600" dirty="0" err="1"/>
              <a:t>레드시프트</a:t>
            </a:r>
            <a:r>
              <a:rPr lang="ko-KR" altLang="en-US" sz="1600" dirty="0"/>
              <a:t> </a:t>
            </a:r>
            <a:r>
              <a:rPr lang="en-US" altLang="ko-KR" sz="1600" dirty="0"/>
              <a:t>ML</a:t>
            </a:r>
          </a:p>
          <a:p>
            <a:pPr lvl="2"/>
            <a:r>
              <a:rPr lang="ko-KR" altLang="en-US" sz="1600" dirty="0"/>
              <a:t>구글 </a:t>
            </a:r>
            <a:r>
              <a:rPr lang="ko-KR" altLang="en-US" sz="1600" dirty="0" err="1"/>
              <a:t>빅쿼리</a:t>
            </a:r>
            <a:r>
              <a:rPr lang="ko-KR" altLang="en-US" sz="1600" dirty="0"/>
              <a:t> </a:t>
            </a:r>
            <a:r>
              <a:rPr lang="en-US" altLang="ko-KR" sz="1600" dirty="0"/>
              <a:t>ML</a:t>
            </a:r>
          </a:p>
          <a:p>
            <a:pPr lvl="2"/>
            <a:r>
              <a:rPr lang="ko-KR" altLang="en-US" sz="1600" dirty="0" err="1"/>
              <a:t>스노플레이크</a:t>
            </a:r>
            <a:endParaRPr lang="en-US" altLang="ko-KR" sz="1600" dirty="0"/>
          </a:p>
          <a:p>
            <a:pPr lvl="2"/>
            <a:r>
              <a:rPr lang="ko-KR" altLang="en-US" sz="1600" dirty="0"/>
              <a:t>오라클 클라우드 인프라 데이터 사이언스</a:t>
            </a:r>
            <a:endParaRPr lang="en-US" altLang="ko-KR" sz="1600" dirty="0"/>
          </a:p>
          <a:p>
            <a:pPr lvl="2"/>
            <a:r>
              <a:rPr lang="ko-KR" altLang="en-US" sz="1600" dirty="0"/>
              <a:t>마이크로소프트 </a:t>
            </a:r>
            <a:r>
              <a:rPr lang="en-US" altLang="ko-KR" sz="1600" dirty="0"/>
              <a:t>SQL </a:t>
            </a:r>
            <a:r>
              <a:rPr lang="ko-KR" altLang="en-US" sz="1600" dirty="0"/>
              <a:t>서버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305218057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ko-KR" altLang="en-US" sz="2400" b="1" spc="-150" dirty="0">
                <a:latin typeface="맑은 고딕"/>
              </a:rPr>
              <a:t>데이터베이스의 개요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SQL</a:t>
            </a:r>
            <a:r>
              <a:rPr lang="ko-KR" altLang="en-US" sz="2400" b="1" spc="-150" dirty="0">
                <a:latin typeface="맑은 고딕"/>
              </a:rPr>
              <a:t>의 개요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ko-KR" sz="2400" b="1" spc="-150" dirty="0">
                <a:latin typeface="맑은 고딕"/>
              </a:rPr>
              <a:t>MySQL </a:t>
            </a:r>
            <a:r>
              <a:rPr lang="ko-KR" altLang="en-US" sz="2400" b="1" spc="-150" dirty="0">
                <a:latin typeface="맑은 고딕"/>
              </a:rPr>
              <a:t>실습 환경 구축</a:t>
            </a:r>
            <a:endParaRPr lang="ko-KR" altLang="ko-KR" sz="2400" b="1" spc="-150" dirty="0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7F09-DB4C-18A4-81AF-DCDD31F1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02581-6AF9-0DDB-8C96-763FB69C9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SQL</a:t>
            </a:r>
            <a:r>
              <a:rPr lang="ko-KR" altLang="en-US" b="1" dirty="0"/>
              <a:t>의 역할</a:t>
            </a:r>
            <a:endParaRPr lang="en-US" altLang="ko-KR" b="1" dirty="0"/>
          </a:p>
          <a:p>
            <a:pPr lvl="1"/>
            <a:r>
              <a:rPr lang="ko-KR" altLang="en-US" dirty="0"/>
              <a:t>관계형 데이터베이스 관리 시스템</a:t>
            </a:r>
            <a:r>
              <a:rPr lang="en-US" altLang="ko-KR" dirty="0"/>
              <a:t>(RDBMS)</a:t>
            </a:r>
            <a:r>
              <a:rPr lang="ko-KR" altLang="en-US" dirty="0"/>
              <a:t>의 데이터를 관리하고 다양한 데이터 동작을 수행하는 데 사용되는 표준화된 프로그래밍 언어</a:t>
            </a:r>
            <a:endParaRPr lang="en-US" altLang="ko-KR" dirty="0"/>
          </a:p>
          <a:p>
            <a:pPr lvl="1"/>
            <a:r>
              <a:rPr lang="ko-KR" altLang="en-US" dirty="0"/>
              <a:t>데이터베이스 및 테이블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및 트랜잭션 처리</a:t>
            </a:r>
            <a:r>
              <a:rPr lang="en-US" altLang="ko-KR" dirty="0"/>
              <a:t>, </a:t>
            </a:r>
            <a:r>
              <a:rPr lang="ko-KR" altLang="en-US" dirty="0"/>
              <a:t>보안 및 권한 제어 등 데이터베이스의 모든 측면을 관리하는 데 사용됨</a:t>
            </a:r>
          </a:p>
        </p:txBody>
      </p:sp>
      <p:pic>
        <p:nvPicPr>
          <p:cNvPr id="5" name="그림 4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F1EC9B43-7943-BB61-37DC-ED53E3784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29" y="3113965"/>
            <a:ext cx="7131942" cy="25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575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7F09-DB4C-18A4-81AF-DCDD31F1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02581-6AF9-0DDB-8C96-763FB69C9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SQL</a:t>
            </a:r>
            <a:r>
              <a:rPr lang="ko-KR" altLang="en-US" b="1" dirty="0"/>
              <a:t>의 특징</a:t>
            </a:r>
            <a:endParaRPr lang="en-US" altLang="ko-KR" b="1" dirty="0"/>
          </a:p>
          <a:p>
            <a:pPr lvl="1"/>
            <a:r>
              <a:rPr lang="ko-KR" altLang="en-US" dirty="0"/>
              <a:t>배우기 쉽고 사용하기 용이함</a:t>
            </a:r>
            <a:endParaRPr lang="en-US" altLang="ko-KR" dirty="0"/>
          </a:p>
          <a:p>
            <a:pPr lvl="1"/>
            <a:r>
              <a:rPr lang="ko-KR" altLang="en-US" dirty="0"/>
              <a:t>데이터 연산에 대한 처리 과정이 절차적이지 않으며 집합 단위로 처리됨</a:t>
            </a:r>
            <a:endParaRPr lang="en-US" altLang="ko-KR" dirty="0"/>
          </a:p>
          <a:p>
            <a:pPr lvl="1"/>
            <a:r>
              <a:rPr lang="ko-KR" altLang="en-US" dirty="0"/>
              <a:t>사용자 편의 중심 언어</a:t>
            </a:r>
            <a:endParaRPr lang="en-US" altLang="ko-KR" dirty="0"/>
          </a:p>
          <a:p>
            <a:pPr lvl="1"/>
            <a:r>
              <a:rPr lang="ko-KR" altLang="en-US" dirty="0"/>
              <a:t>미국표준협회</a:t>
            </a:r>
            <a:r>
              <a:rPr lang="en-US" altLang="ko-KR" dirty="0"/>
              <a:t>(ANSI)</a:t>
            </a:r>
            <a:r>
              <a:rPr lang="ko-KR" altLang="en-US" dirty="0"/>
              <a:t>의 표준에 맞게 </a:t>
            </a:r>
            <a:r>
              <a:rPr lang="en-US" altLang="ko-KR" dirty="0"/>
              <a:t>SQL</a:t>
            </a:r>
            <a:r>
              <a:rPr lang="ko-KR" altLang="en-US" dirty="0"/>
              <a:t>을 작성한다면 </a:t>
            </a:r>
            <a:r>
              <a:rPr lang="en-US" altLang="ko-KR" dirty="0"/>
              <a:t>Oracle, MySQL, MS-SQL, PostgreSQL, MariaDB </a:t>
            </a:r>
            <a:r>
              <a:rPr lang="ko-KR" altLang="en-US" dirty="0"/>
              <a:t>등 상용 </a:t>
            </a:r>
            <a:r>
              <a:rPr lang="en-US" altLang="ko-KR" dirty="0"/>
              <a:t>RDBMS </a:t>
            </a:r>
            <a:r>
              <a:rPr lang="ko-KR" altLang="en-US" dirty="0"/>
              <a:t>간에 호환과 전환이 용이함</a:t>
            </a:r>
          </a:p>
        </p:txBody>
      </p:sp>
    </p:spTree>
    <p:extLst>
      <p:ext uri="{BB962C8B-B14F-4D97-AF65-F5344CB8AC3E}">
        <p14:creationId xmlns:p14="http://schemas.microsoft.com/office/powerpoint/2010/main" val="370924045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7F09-DB4C-18A4-81AF-DCDD31F1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SQL</a:t>
            </a:r>
            <a:r>
              <a:rPr lang="ko-KR" altLang="en-US" dirty="0"/>
              <a:t>문의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02581-6AF9-0DDB-8C96-763FB69C9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정의어</a:t>
            </a:r>
            <a:r>
              <a:rPr lang="en-US" altLang="ko-KR" b="1" dirty="0"/>
              <a:t>(DDL)</a:t>
            </a:r>
          </a:p>
          <a:p>
            <a:pPr lvl="1"/>
            <a:r>
              <a:rPr lang="ko-KR" altLang="en-US" dirty="0"/>
              <a:t>데이터베이스의 구조를 정의할 때 사용하는 언어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데이터베이스나 테이블</a:t>
            </a:r>
            <a:r>
              <a:rPr lang="en-US" altLang="ko-KR" dirty="0"/>
              <a:t>, </a:t>
            </a:r>
            <a:r>
              <a:rPr lang="ko-KR" altLang="en-US" dirty="0"/>
              <a:t>인덱스와 같은 데이터베이스 객체를 생성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삭제할 때 사용함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61F0B2C-73AB-E4A4-A282-D9C441B3C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70" y="2843935"/>
            <a:ext cx="6006260" cy="18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0313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7F09-DB4C-18A4-81AF-DCDD31F1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SQL</a:t>
            </a:r>
            <a:r>
              <a:rPr lang="ko-KR" altLang="en-US" dirty="0"/>
              <a:t>문의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02581-6AF9-0DDB-8C96-763FB69C9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조작어</a:t>
            </a:r>
            <a:r>
              <a:rPr lang="en-US" altLang="ko-KR" b="1" dirty="0"/>
              <a:t>(DML)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/>
            <a:r>
              <a:rPr lang="ko-KR" altLang="en-US" dirty="0"/>
              <a:t>데이터를 관리하는 데 사용하는 언어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조작어는</a:t>
            </a:r>
            <a:r>
              <a:rPr lang="ko-KR" altLang="en-US" dirty="0"/>
              <a:t> 레코드를 추가</a:t>
            </a:r>
            <a:r>
              <a:rPr lang="en-US" altLang="ko-KR" dirty="0"/>
              <a:t>, </a:t>
            </a:r>
            <a:r>
              <a:rPr lang="ko-KR" altLang="en-US" dirty="0"/>
              <a:t>삭제하거나 데이터를 변경할 때 사용함</a:t>
            </a:r>
            <a:endParaRPr lang="en-US" altLang="ko-KR" dirty="0"/>
          </a:p>
          <a:p>
            <a:pPr lvl="1"/>
            <a:r>
              <a:rPr lang="ko-KR" altLang="en-US" dirty="0"/>
              <a:t>데이터를 검색하는 데 사용하는 </a:t>
            </a:r>
            <a:r>
              <a:rPr lang="en-US" altLang="ko-KR" dirty="0"/>
              <a:t>SELECT</a:t>
            </a:r>
            <a:r>
              <a:rPr lang="ko-KR" altLang="en-US" dirty="0"/>
              <a:t>문은 데이터 </a:t>
            </a:r>
            <a:r>
              <a:rPr lang="ko-KR" altLang="en-US" dirty="0" err="1"/>
              <a:t>조작어에</a:t>
            </a:r>
            <a:r>
              <a:rPr lang="ko-KR" altLang="en-US" dirty="0"/>
              <a:t> 포함하기도 하고 데이터 </a:t>
            </a:r>
            <a:r>
              <a:rPr lang="ko-KR" altLang="en-US" dirty="0" err="1"/>
              <a:t>질의어</a:t>
            </a:r>
            <a:r>
              <a:rPr lang="en-US" altLang="ko-KR" dirty="0"/>
              <a:t>(DQL)</a:t>
            </a:r>
            <a:r>
              <a:rPr lang="ko-KR" altLang="en-US" dirty="0"/>
              <a:t>로 분리하기도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1F0B2C-73AB-E4A4-A282-D9C441B3C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870" y="3158970"/>
            <a:ext cx="6006260" cy="18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7575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7F09-DB4C-18A4-81AF-DCDD31F1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SQL</a:t>
            </a:r>
            <a:r>
              <a:rPr lang="ko-KR" altLang="en-US" dirty="0"/>
              <a:t>문의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02581-6AF9-0DDB-8C96-763FB69C9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데이터 </a:t>
            </a:r>
            <a:r>
              <a:rPr lang="ko-KR" altLang="en-US" b="1" dirty="0" err="1"/>
              <a:t>제어어</a:t>
            </a:r>
            <a:r>
              <a:rPr lang="en-US" altLang="ko-KR" b="1" dirty="0"/>
              <a:t>(DCL)</a:t>
            </a:r>
            <a:endParaRPr lang="ko-KR" altLang="en-US" b="1" dirty="0"/>
          </a:p>
          <a:p>
            <a:pPr lvl="1"/>
            <a:r>
              <a:rPr lang="ko-KR" altLang="en-US" dirty="0"/>
              <a:t>데이터에 대한 액세스를 제어하기 위한 언어</a:t>
            </a:r>
            <a:endParaRPr lang="en-US" altLang="ko-KR" dirty="0"/>
          </a:p>
          <a:p>
            <a:pPr lvl="1"/>
            <a:r>
              <a:rPr lang="ko-KR" altLang="en-US" dirty="0"/>
              <a:t>데이터베이스 객체나 데이터에 대한 권한을 관리하는 데 사용함</a:t>
            </a:r>
            <a:endParaRPr lang="en-US" altLang="ko-KR" dirty="0"/>
          </a:p>
          <a:p>
            <a:pPr lvl="1"/>
            <a:endParaRPr lang="ko-KR" altLang="en-US" sz="1000" dirty="0"/>
          </a:p>
          <a:p>
            <a:r>
              <a:rPr lang="ko-KR" altLang="en-US" b="1" dirty="0"/>
              <a:t>트랜잭션 </a:t>
            </a:r>
            <a:r>
              <a:rPr lang="ko-KR" altLang="en-US" b="1" dirty="0" err="1"/>
              <a:t>제어어</a:t>
            </a:r>
            <a:r>
              <a:rPr lang="en-US" altLang="ko-KR" b="1" dirty="0"/>
              <a:t>(TCL) </a:t>
            </a:r>
          </a:p>
          <a:p>
            <a:pPr lvl="1"/>
            <a:r>
              <a:rPr lang="en-US" altLang="ko-KR" dirty="0"/>
              <a:t>INSERT, UPDATE, DELETE</a:t>
            </a:r>
            <a:r>
              <a:rPr lang="ko-KR" altLang="en-US" dirty="0" err="1"/>
              <a:t>문에의해</a:t>
            </a:r>
            <a:r>
              <a:rPr lang="ko-KR" altLang="en-US" dirty="0"/>
              <a:t> 수행된 변경 사항을 관리하는 데 사용됨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1F0B2C-73AB-E4A4-A282-D9C441B3C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8557" y="3461946"/>
            <a:ext cx="6606886" cy="16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341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87F09-DB4C-18A4-81AF-DCDD31F1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SQL</a:t>
            </a:r>
            <a:r>
              <a:rPr lang="ko-KR" altLang="en-US" dirty="0"/>
              <a:t>문의 종류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06C42E-18C2-64D6-0B76-CD05B39B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73" y="1067430"/>
            <a:ext cx="6505053" cy="47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3493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105151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400" dirty="0"/>
              <a:t>MySQL </a:t>
            </a:r>
            <a:r>
              <a:rPr lang="ko-KR" altLang="en-US" sz="4400" dirty="0"/>
              <a:t>실습 환경 구축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 dirty="0"/>
              <a:t>Section 03</a:t>
            </a:r>
          </a:p>
        </p:txBody>
      </p:sp>
    </p:spTree>
    <p:extLst>
      <p:ext uri="{BB962C8B-B14F-4D97-AF65-F5344CB8AC3E}">
        <p14:creationId xmlns:p14="http://schemas.microsoft.com/office/powerpoint/2010/main" val="276997049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실습 환경</a:t>
            </a:r>
            <a:endParaRPr lang="en-US" altLang="ko-KR" b="1" dirty="0"/>
          </a:p>
          <a:p>
            <a:pPr lvl="1"/>
            <a:r>
              <a:rPr lang="en-US" altLang="ko-KR" dirty="0"/>
              <a:t>MySQL 8.0</a:t>
            </a:r>
          </a:p>
          <a:p>
            <a:pPr lvl="1"/>
            <a:r>
              <a:rPr lang="ko-KR" altLang="en-US" dirty="0" err="1"/>
              <a:t>워크벤치</a:t>
            </a:r>
            <a:r>
              <a:rPr lang="en-US" altLang="ko-KR" dirty="0"/>
              <a:t>(Workbench) 8.0</a:t>
            </a:r>
          </a:p>
          <a:p>
            <a:pPr lvl="2"/>
            <a:r>
              <a:rPr lang="en-US" altLang="ko-KR" sz="1600" dirty="0"/>
              <a:t>SQL </a:t>
            </a:r>
            <a:r>
              <a:rPr lang="ko-KR" altLang="en-US" sz="1600" dirty="0"/>
              <a:t>개발과 관리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데이터베이스 설계와 생성 등을 위해 단일 개발 통합 환경을 제공하는 비주얼 데이터베이스 설계 도구</a:t>
            </a:r>
          </a:p>
        </p:txBody>
      </p:sp>
    </p:spTree>
    <p:extLst>
      <p:ext uri="{BB962C8B-B14F-4D97-AF65-F5344CB8AC3E}">
        <p14:creationId xmlns:p14="http://schemas.microsoft.com/office/powerpoint/2010/main" val="297411136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설치하기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/>
              <a:t>MySQL </a:t>
            </a:r>
            <a:r>
              <a:rPr lang="ko-KR" altLang="en-US" dirty="0"/>
              <a:t>홈페이지의 다운로드 페이지</a:t>
            </a:r>
            <a:r>
              <a:rPr lang="en-US" altLang="ko-KR" dirty="0"/>
              <a:t>(https://dev.mysql.com/downloads/installer/)</a:t>
            </a:r>
            <a:r>
              <a:rPr lang="ko-KR" altLang="en-US" dirty="0"/>
              <a:t>에 접속하기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57E2C-1272-732E-C3D7-7A432708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382" y="2105565"/>
            <a:ext cx="4773235" cy="42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1994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설치하기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2"/>
            </a:pPr>
            <a:r>
              <a:rPr lang="en-US" altLang="ko-KR" dirty="0"/>
              <a:t>[MySQL Community Downloads] </a:t>
            </a:r>
            <a:r>
              <a:rPr lang="ko-KR" altLang="en-US" dirty="0"/>
              <a:t>창에서 ‘</a:t>
            </a:r>
            <a:r>
              <a:rPr lang="en-US" altLang="ko-KR" dirty="0"/>
              <a:t>mysql-installer-community-8.0.31.0.msi’</a:t>
            </a:r>
            <a:r>
              <a:rPr lang="ko-KR" altLang="en-US" dirty="0"/>
              <a:t>의 </a:t>
            </a:r>
            <a:r>
              <a:rPr lang="en-US" altLang="ko-KR" dirty="0"/>
              <a:t>[Download]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2"/>
            </a:pPr>
            <a:r>
              <a:rPr lang="en-US" altLang="ko-KR" dirty="0"/>
              <a:t>[No thanks, just start my download.] </a:t>
            </a:r>
            <a:r>
              <a:rPr lang="ko-KR" altLang="en-US" dirty="0"/>
              <a:t>링크를 클릭하면 로그인 없이 바로 다운로드할 수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다운로드</a:t>
            </a:r>
            <a:r>
              <a:rPr lang="en-US" altLang="ko-KR" dirty="0"/>
              <a:t>] </a:t>
            </a:r>
            <a:r>
              <a:rPr lang="ko-KR" altLang="en-US" dirty="0"/>
              <a:t>폴더에서 </a:t>
            </a:r>
            <a:r>
              <a:rPr lang="ko-KR" altLang="en-US" dirty="0" err="1"/>
              <a:t>내려받은</a:t>
            </a:r>
            <a:r>
              <a:rPr lang="ko-KR" altLang="en-US" dirty="0"/>
              <a:t> 파일을 </a:t>
            </a:r>
            <a:r>
              <a:rPr lang="ko-KR" altLang="en-US" dirty="0" err="1"/>
              <a:t>더블클릭하여</a:t>
            </a:r>
            <a:r>
              <a:rPr lang="ko-KR" altLang="en-US" dirty="0"/>
              <a:t> 실행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025196-BA33-2037-B983-979E444C7BD7}"/>
              </a:ext>
            </a:extLst>
          </p:cNvPr>
          <p:cNvGrpSpPr/>
          <p:nvPr/>
        </p:nvGrpSpPr>
        <p:grpSpPr>
          <a:xfrm>
            <a:off x="808976" y="2978950"/>
            <a:ext cx="8037101" cy="3222481"/>
            <a:chOff x="161510" y="2798930"/>
            <a:chExt cx="8037101" cy="322248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1634C0-7453-6BB0-4FE2-30AF8AE79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510" y="2798930"/>
              <a:ext cx="4326293" cy="30641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02D096-1DAD-2F3A-BC60-93D220F7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1454" y="2858561"/>
              <a:ext cx="4332798" cy="23225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E1FB02-A459-9995-24FF-B56E207C7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2645" y="4460043"/>
              <a:ext cx="3175966" cy="1561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2535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5" y="1851323"/>
            <a:ext cx="8001889" cy="410445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데이터의 중요성을 이해할 수 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데이터베이스와 </a:t>
            </a:r>
            <a:r>
              <a:rPr lang="en-US" altLang="ko-KR" dirty="0"/>
              <a:t>SQL</a:t>
            </a:r>
            <a:r>
              <a:rPr lang="ko-KR" altLang="en-US" dirty="0"/>
              <a:t>의 개념을 이해할 수 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en-US" altLang="ko-KR" dirty="0"/>
              <a:t>SQL </a:t>
            </a:r>
            <a:r>
              <a:rPr lang="ko-KR" altLang="en-US" dirty="0"/>
              <a:t>실습을 위한 환경을 구축합니다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설치하기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4"/>
            </a:pPr>
            <a:r>
              <a:rPr lang="ko-KR" altLang="en-US" dirty="0"/>
              <a:t>설치 타입을 선택하는 </a:t>
            </a:r>
            <a:r>
              <a:rPr lang="en-US" altLang="ko-KR" dirty="0"/>
              <a:t>[Choosing a Setup Type] </a:t>
            </a:r>
            <a:r>
              <a:rPr lang="ko-KR" altLang="en-US" dirty="0"/>
              <a:t>창에서 </a:t>
            </a:r>
            <a:r>
              <a:rPr lang="en-US" altLang="ko-KR" dirty="0"/>
              <a:t>[Custom] </a:t>
            </a:r>
            <a:r>
              <a:rPr lang="ko-KR" altLang="en-US" dirty="0"/>
              <a:t>항목을</a:t>
            </a:r>
            <a:r>
              <a:rPr lang="en-US" altLang="ko-KR" dirty="0"/>
              <a:t> </a:t>
            </a:r>
            <a:r>
              <a:rPr lang="ko-KR" altLang="en-US" dirty="0"/>
              <a:t>클릭하고</a:t>
            </a:r>
            <a:r>
              <a:rPr lang="en-US" altLang="ko-KR" dirty="0"/>
              <a:t> &lt;Next&gt;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4"/>
            </a:pPr>
            <a:r>
              <a:rPr lang="en-US" altLang="ko-KR" dirty="0"/>
              <a:t>[Select Products] </a:t>
            </a:r>
            <a:r>
              <a:rPr lang="ko-KR" altLang="en-US" dirty="0"/>
              <a:t>창의 ‘</a:t>
            </a:r>
            <a:r>
              <a:rPr lang="en-US" altLang="ko-KR" dirty="0"/>
              <a:t>Available Products’</a:t>
            </a:r>
            <a:r>
              <a:rPr lang="ko-KR" altLang="en-US" dirty="0"/>
              <a:t>에서 ‘</a:t>
            </a:r>
            <a:r>
              <a:rPr lang="en-US" altLang="ko-KR" dirty="0"/>
              <a:t>MySQL Server 8.0.31-x64’</a:t>
            </a:r>
            <a:r>
              <a:rPr lang="ko-KR" altLang="en-US" dirty="0"/>
              <a:t>와 ‘</a:t>
            </a:r>
            <a:r>
              <a:rPr lang="en-US" altLang="ko-KR" dirty="0"/>
              <a:t>MySQL Workbench 8.0.31-x64’</a:t>
            </a:r>
            <a:r>
              <a:rPr lang="ko-KR" altLang="en-US" dirty="0"/>
              <a:t>를 ‘</a:t>
            </a:r>
            <a:r>
              <a:rPr lang="en-US" altLang="ko-KR" dirty="0"/>
              <a:t>Products To Be Installed’</a:t>
            </a:r>
            <a:r>
              <a:rPr lang="ko-KR" altLang="en-US" dirty="0"/>
              <a:t>로 옮긴 후</a:t>
            </a:r>
            <a:r>
              <a:rPr lang="en-US" altLang="ko-KR" dirty="0"/>
              <a:t>&lt;Next&gt; </a:t>
            </a:r>
            <a:r>
              <a:rPr lang="ko-KR" altLang="en-US" dirty="0"/>
              <a:t>버튼 클릭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00673D-F3B2-E718-C4CE-3625438C7FAF}"/>
              </a:ext>
            </a:extLst>
          </p:cNvPr>
          <p:cNvGrpSpPr/>
          <p:nvPr/>
        </p:nvGrpSpPr>
        <p:grpSpPr>
          <a:xfrm>
            <a:off x="118794" y="3113965"/>
            <a:ext cx="8906412" cy="3070046"/>
            <a:chOff x="-11890" y="3113965"/>
            <a:chExt cx="8906412" cy="30700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00039F-D79A-25E9-14FC-EA7280230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890" y="3113965"/>
              <a:ext cx="4441084" cy="254851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988611-18B6-F931-1300-498A96EF7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816" y="3113965"/>
              <a:ext cx="4435706" cy="3070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355586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설치하기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6"/>
            </a:pPr>
            <a:r>
              <a:rPr lang="en-US" altLang="ko-KR" dirty="0"/>
              <a:t>&lt;Execute&gt; </a:t>
            </a:r>
            <a:r>
              <a:rPr lang="ko-KR" altLang="en-US" dirty="0"/>
              <a:t>버튼을 클릭하여 설치를 진행하고</a:t>
            </a:r>
            <a:r>
              <a:rPr lang="en-US" altLang="ko-KR" dirty="0"/>
              <a:t>, </a:t>
            </a:r>
            <a:r>
              <a:rPr lang="ko-KR" altLang="en-US" dirty="0"/>
              <a:t>설치가 끝나면 </a:t>
            </a:r>
            <a:r>
              <a:rPr lang="en-US" altLang="ko-KR" dirty="0"/>
              <a:t>&lt;Next&gt;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6"/>
            </a:pPr>
            <a:r>
              <a:rPr lang="en-US" altLang="ko-KR" dirty="0"/>
              <a:t>[Type and Networking] </a:t>
            </a:r>
            <a:r>
              <a:rPr lang="ko-KR" altLang="en-US" dirty="0"/>
              <a:t>창에서 ‘</a:t>
            </a:r>
            <a:r>
              <a:rPr lang="en-US" altLang="ko-KR" dirty="0"/>
              <a:t>TCP/IP’</a:t>
            </a:r>
            <a:r>
              <a:rPr lang="ko-KR" altLang="en-US" dirty="0"/>
              <a:t>와 ‘</a:t>
            </a:r>
            <a:r>
              <a:rPr lang="en-US" altLang="ko-KR" dirty="0"/>
              <a:t>Open Windows Firewall ports for network access’ </a:t>
            </a:r>
            <a:r>
              <a:rPr lang="ko-KR" altLang="en-US" dirty="0"/>
              <a:t>항목에 체크되어 있는지 확인한 후</a:t>
            </a:r>
            <a:r>
              <a:rPr lang="en-US" altLang="ko-KR" dirty="0"/>
              <a:t>, &lt;Next&gt; </a:t>
            </a:r>
            <a:r>
              <a:rPr lang="ko-KR" altLang="en-US" dirty="0"/>
              <a:t>버튼 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10584B-3E0E-7FB7-3455-4AB66FAEDE05}"/>
              </a:ext>
            </a:extLst>
          </p:cNvPr>
          <p:cNvGrpSpPr/>
          <p:nvPr/>
        </p:nvGrpSpPr>
        <p:grpSpPr>
          <a:xfrm>
            <a:off x="2186735" y="2474961"/>
            <a:ext cx="4471210" cy="4188383"/>
            <a:chOff x="2186735" y="2324208"/>
            <a:chExt cx="4471210" cy="41883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C941CBE-922D-6234-6747-767B5F0C6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6735" y="2324208"/>
              <a:ext cx="4446459" cy="204849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1AACDAD-89A2-740E-D426-0075AEC60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2990" y="4372699"/>
              <a:ext cx="4424955" cy="2139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15748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설치하기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8"/>
            </a:pPr>
            <a:r>
              <a:rPr lang="en-US" altLang="ko-KR" dirty="0"/>
              <a:t>[Authentication Method] </a:t>
            </a:r>
            <a:r>
              <a:rPr lang="ko-KR" altLang="en-US" dirty="0"/>
              <a:t>창에서는 기존 </a:t>
            </a:r>
            <a:r>
              <a:rPr lang="ko-KR" altLang="en-US" dirty="0" err="1"/>
              <a:t>프로그램들과의</a:t>
            </a:r>
            <a:r>
              <a:rPr lang="ko-KR" altLang="en-US" dirty="0"/>
              <a:t> 호환성을 위해서 </a:t>
            </a:r>
            <a:r>
              <a:rPr lang="en-US" altLang="ko-KR" dirty="0"/>
              <a:t>MySQL 5.x </a:t>
            </a:r>
            <a:r>
              <a:rPr lang="ko-KR" altLang="en-US" dirty="0"/>
              <a:t>버전에서 사용하던 방식을 선택</a:t>
            </a:r>
            <a:r>
              <a:rPr lang="en-US" altLang="ko-KR" dirty="0"/>
              <a:t>. ‘Use Legacy Authentication Method(Retain MySQL 5.x Compatibility)’</a:t>
            </a:r>
            <a:r>
              <a:rPr lang="ko-KR" altLang="en-US" dirty="0"/>
              <a:t>에 체크하고 </a:t>
            </a:r>
            <a:r>
              <a:rPr lang="en-US" altLang="ko-KR" dirty="0"/>
              <a:t>&lt;Next&gt; </a:t>
            </a:r>
            <a:r>
              <a:rPr lang="ko-KR" altLang="en-US" dirty="0"/>
              <a:t>버튼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F64EB8-F2DF-26EC-E737-1BF0163C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61" y="2798930"/>
            <a:ext cx="4879277" cy="28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4121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설치하기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9"/>
            </a:pPr>
            <a:r>
              <a:rPr lang="en-US" altLang="ko-KR" dirty="0"/>
              <a:t>MySQL </a:t>
            </a:r>
            <a:r>
              <a:rPr lang="ko-KR" altLang="en-US" dirty="0"/>
              <a:t>관리자의 비밀번호</a:t>
            </a:r>
            <a:r>
              <a:rPr lang="en-US" altLang="ko-KR" dirty="0"/>
              <a:t>(mysql123)</a:t>
            </a:r>
            <a:r>
              <a:rPr lang="ko-KR" altLang="en-US" dirty="0"/>
              <a:t>를 설정하고 </a:t>
            </a:r>
            <a:r>
              <a:rPr lang="en-US" altLang="ko-KR" dirty="0"/>
              <a:t>&lt;Next&gt;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9"/>
            </a:pPr>
            <a:r>
              <a:rPr lang="en-US" altLang="ko-KR" dirty="0"/>
              <a:t>[Windows Service] </a:t>
            </a:r>
            <a:r>
              <a:rPr lang="ko-KR" altLang="en-US" dirty="0"/>
              <a:t>창에서 </a:t>
            </a:r>
            <a:r>
              <a:rPr lang="en-US" altLang="ko-KR" dirty="0"/>
              <a:t>&lt;Next&gt; </a:t>
            </a:r>
            <a:r>
              <a:rPr lang="ko-KR" altLang="en-US" dirty="0"/>
              <a:t>버튼 클릭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AF9175-B588-29E0-A4E2-145669B76392}"/>
              </a:ext>
            </a:extLst>
          </p:cNvPr>
          <p:cNvGrpSpPr/>
          <p:nvPr/>
        </p:nvGrpSpPr>
        <p:grpSpPr>
          <a:xfrm>
            <a:off x="2141730" y="2123855"/>
            <a:ext cx="4453793" cy="4467235"/>
            <a:chOff x="2518769" y="2213865"/>
            <a:chExt cx="4453793" cy="44672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B5E0343-1F14-833B-38D1-B0E002D2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8769" y="2213865"/>
              <a:ext cx="4424955" cy="16398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8E7BFDC-C0A0-C667-F1DC-10E75F64F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1478" y="3912144"/>
              <a:ext cx="4441084" cy="2768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45937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설치하기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11"/>
            </a:pPr>
            <a:r>
              <a:rPr lang="ko-KR" altLang="en-US" dirty="0"/>
              <a:t>이어지는 화면에서 </a:t>
            </a:r>
            <a:r>
              <a:rPr lang="en-US" altLang="ko-KR" dirty="0"/>
              <a:t>&lt;Next&gt; </a:t>
            </a:r>
            <a:r>
              <a:rPr lang="ko-KR" altLang="en-US" dirty="0"/>
              <a:t>버튼과 </a:t>
            </a:r>
            <a:r>
              <a:rPr lang="en-US" altLang="ko-KR" dirty="0"/>
              <a:t>&lt;Execute&gt; </a:t>
            </a:r>
            <a:r>
              <a:rPr lang="ko-KR" altLang="en-US" dirty="0"/>
              <a:t>버튼을 클릭하여 설치 계속 진행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D2101-CC34-0E9B-0994-652397676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793858"/>
            <a:ext cx="7557025" cy="465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2801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설치하기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12"/>
            </a:pPr>
            <a:r>
              <a:rPr lang="en-US" altLang="ko-KR" dirty="0"/>
              <a:t>[Installation Complete] </a:t>
            </a:r>
            <a:r>
              <a:rPr lang="ko-KR" altLang="en-US" dirty="0"/>
              <a:t>화면에서 </a:t>
            </a:r>
            <a:r>
              <a:rPr lang="en-US" altLang="ko-KR" dirty="0"/>
              <a:t>&lt;Finish&gt; </a:t>
            </a:r>
            <a:r>
              <a:rPr lang="ko-KR" altLang="en-US" dirty="0"/>
              <a:t>버튼을 클릭하면 </a:t>
            </a:r>
            <a:r>
              <a:rPr lang="ko-KR" altLang="en-US" dirty="0" err="1"/>
              <a:t>워크벤치의</a:t>
            </a:r>
            <a:r>
              <a:rPr lang="ko-KR" altLang="en-US" dirty="0"/>
              <a:t> 시작화면이 나타남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12"/>
            </a:pPr>
            <a:r>
              <a:rPr lang="ko-KR" altLang="en-US" dirty="0" err="1"/>
              <a:t>워크벤치의</a:t>
            </a:r>
            <a:r>
              <a:rPr lang="ko-KR" altLang="en-US" dirty="0"/>
              <a:t> 시작화면에서 하단의 </a:t>
            </a:r>
            <a:r>
              <a:rPr lang="en-US" altLang="ko-KR" dirty="0"/>
              <a:t>[Local instance MySQL80]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12"/>
            </a:pPr>
            <a:r>
              <a:rPr lang="ko-KR" altLang="en-US" dirty="0"/>
              <a:t>비밀번호</a:t>
            </a:r>
            <a:r>
              <a:rPr lang="en-US" altLang="ko-KR" dirty="0"/>
              <a:t>(mysql123)</a:t>
            </a:r>
            <a:r>
              <a:rPr lang="ko-KR" altLang="en-US" dirty="0"/>
              <a:t> 입력하고 </a:t>
            </a:r>
            <a:r>
              <a:rPr lang="en-US" altLang="ko-KR" dirty="0"/>
              <a:t>&lt;OK&gt;</a:t>
            </a:r>
            <a:r>
              <a:rPr lang="ko-KR" altLang="en-US" dirty="0"/>
              <a:t>버튼 클릭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BB0D1B-1725-ED35-C13D-F3E8539DD2E6}"/>
              </a:ext>
            </a:extLst>
          </p:cNvPr>
          <p:cNvGrpSpPr/>
          <p:nvPr/>
        </p:nvGrpSpPr>
        <p:grpSpPr>
          <a:xfrm>
            <a:off x="492952" y="2978950"/>
            <a:ext cx="8518136" cy="3626931"/>
            <a:chOff x="323360" y="3017939"/>
            <a:chExt cx="8518136" cy="362693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565D649-3078-951C-CB85-2CE75177403D}"/>
                </a:ext>
              </a:extLst>
            </p:cNvPr>
            <p:cNvGrpSpPr/>
            <p:nvPr/>
          </p:nvGrpSpPr>
          <p:grpSpPr>
            <a:xfrm>
              <a:off x="3879419" y="3483960"/>
              <a:ext cx="4962077" cy="2483995"/>
              <a:chOff x="3929069" y="4104075"/>
              <a:chExt cx="4962077" cy="248399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8F6A35E-11A4-75DB-26D9-BAC204909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29069" y="4104075"/>
                <a:ext cx="4962077" cy="248399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391CC83-B992-0216-3F94-5FDE6E383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180" y="5006787"/>
                <a:ext cx="2602281" cy="1392543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46C25F6-AEE3-DF81-3738-602B5FD01BAB}"/>
                </a:ext>
              </a:extLst>
            </p:cNvPr>
            <p:cNvGrpSpPr/>
            <p:nvPr/>
          </p:nvGrpSpPr>
          <p:grpSpPr>
            <a:xfrm>
              <a:off x="323360" y="3017939"/>
              <a:ext cx="3429001" cy="3626931"/>
              <a:chOff x="1203603" y="2753925"/>
              <a:chExt cx="3429001" cy="362693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6EAAC6B-4DF3-50A3-1BDC-9D6A538DF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0087"/>
              <a:stretch/>
            </p:blipFill>
            <p:spPr>
              <a:xfrm>
                <a:off x="1203603" y="2753925"/>
                <a:ext cx="3429001" cy="1774189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F8C6849-70C7-CE8B-8EC9-A21FCC48D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0087"/>
              <a:stretch/>
            </p:blipFill>
            <p:spPr>
              <a:xfrm>
                <a:off x="1203603" y="4606667"/>
                <a:ext cx="3429001" cy="17741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198183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4CE4-17FB-AA92-0F38-12061CB0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MySQL</a:t>
            </a:r>
            <a:r>
              <a:rPr lang="ko-KR" altLang="en-US" dirty="0"/>
              <a:t>과 </a:t>
            </a:r>
            <a:r>
              <a:rPr lang="ko-KR" altLang="en-US" dirty="0" err="1"/>
              <a:t>워크벤치의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83418-3E2C-28A9-B0F7-C1719874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설치하기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15"/>
            </a:pPr>
            <a:r>
              <a:rPr lang="en-US" altLang="ko-KR" dirty="0"/>
              <a:t>MySQL </a:t>
            </a:r>
            <a:r>
              <a:rPr lang="ko-KR" altLang="en-US" dirty="0" err="1"/>
              <a:t>워크벤치</a:t>
            </a:r>
            <a:r>
              <a:rPr lang="ko-KR" altLang="en-US" dirty="0"/>
              <a:t> 화면이 나타나면 설치가 성공적으로 완료됨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5163F-78B7-E6F0-BDD9-222FB3BC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2099951"/>
            <a:ext cx="6870023" cy="32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265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A13E2-7966-C6E2-8193-2A25742A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실습 데이터베이스 ‘</a:t>
            </a:r>
            <a:r>
              <a:rPr lang="ko-KR" altLang="en-US" b="1" dirty="0" err="1"/>
              <a:t>한빛무역</a:t>
            </a:r>
            <a:r>
              <a:rPr lang="ko-KR" altLang="en-US" b="1" dirty="0"/>
              <a:t>’</a:t>
            </a:r>
            <a:endParaRPr lang="en-US" altLang="ko-KR" b="1" dirty="0"/>
          </a:p>
          <a:p>
            <a:pPr lvl="1"/>
            <a:r>
              <a:rPr lang="ko-KR" altLang="en-US" dirty="0" err="1"/>
              <a:t>한빛무역</a:t>
            </a:r>
            <a:r>
              <a:rPr lang="ko-KR" altLang="en-US" dirty="0"/>
              <a:t> 데이터베이스 </a:t>
            </a:r>
            <a:endParaRPr lang="en-US" altLang="ko-KR" dirty="0"/>
          </a:p>
          <a:p>
            <a:pPr lvl="2"/>
            <a:r>
              <a:rPr lang="ko-KR" altLang="en-US" sz="1600" dirty="0"/>
              <a:t>고객</a:t>
            </a:r>
            <a:r>
              <a:rPr lang="en-US" altLang="ko-KR" sz="1600" dirty="0"/>
              <a:t>, </a:t>
            </a:r>
            <a:r>
              <a:rPr lang="ko-KR" altLang="en-US" sz="1600" dirty="0"/>
              <a:t>사원</a:t>
            </a:r>
            <a:r>
              <a:rPr lang="en-US" altLang="ko-KR" sz="1600" dirty="0"/>
              <a:t>, </a:t>
            </a:r>
            <a:r>
              <a:rPr lang="ko-KR" altLang="en-US" sz="1600" dirty="0"/>
              <a:t>부서</a:t>
            </a:r>
            <a:r>
              <a:rPr lang="en-US" altLang="ko-KR" sz="1600" dirty="0"/>
              <a:t>, </a:t>
            </a:r>
            <a:r>
              <a:rPr lang="ko-KR" altLang="en-US" sz="1600" dirty="0"/>
              <a:t>주문</a:t>
            </a:r>
            <a:r>
              <a:rPr lang="en-US" altLang="ko-KR" sz="1600" dirty="0"/>
              <a:t>, </a:t>
            </a:r>
            <a:r>
              <a:rPr lang="ko-KR" altLang="en-US" sz="1600" dirty="0"/>
              <a:t>주문세부</a:t>
            </a:r>
            <a:r>
              <a:rPr lang="en-US" altLang="ko-KR" sz="1600" dirty="0"/>
              <a:t>, </a:t>
            </a:r>
            <a:r>
              <a:rPr lang="ko-KR" altLang="en-US" sz="1600" dirty="0"/>
              <a:t>제품에 대한 데이터를 관리하게 됨</a:t>
            </a:r>
            <a:endParaRPr lang="en-US" altLang="ko-KR" sz="1600" dirty="0"/>
          </a:p>
          <a:p>
            <a:pPr lvl="2"/>
            <a:r>
              <a:rPr lang="ko-KR" altLang="en-US" sz="1600" dirty="0"/>
              <a:t>고객은 </a:t>
            </a:r>
            <a:r>
              <a:rPr lang="en-US" altLang="ko-KR" sz="1600" dirty="0"/>
              <a:t>'</a:t>
            </a:r>
            <a:r>
              <a:rPr lang="ko-KR" altLang="en-US" sz="1600" dirty="0"/>
              <a:t>거래처</a:t>
            </a:r>
            <a:r>
              <a:rPr lang="en-US" altLang="ko-KR" sz="1600" dirty="0"/>
              <a:t>' </a:t>
            </a:r>
            <a:r>
              <a:rPr lang="ko-KR" altLang="en-US" sz="1600" dirty="0"/>
              <a:t>회사를 의미함</a:t>
            </a:r>
            <a:endParaRPr lang="en-US" altLang="ko-KR" sz="1600" dirty="0"/>
          </a:p>
          <a:p>
            <a:pPr lvl="1"/>
            <a:r>
              <a:rPr lang="ko-KR" altLang="en-US" dirty="0"/>
              <a:t>실습 데이터베이스 생성 순서</a:t>
            </a:r>
            <a:endParaRPr lang="en-US" altLang="ko-KR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/>
              <a:t>스크립트 파일을 실행하여 데이터베이스와 테이블을 일괄 생성함</a:t>
            </a:r>
            <a:endParaRPr lang="en-US" altLang="ko-KR" dirty="0"/>
          </a:p>
          <a:p>
            <a:pPr lvl="2"/>
            <a:r>
              <a:rPr lang="ko-KR" altLang="en-US" sz="1600" dirty="0"/>
              <a:t>실습 데이터베이스를 생성하기 위해 </a:t>
            </a:r>
            <a:r>
              <a:rPr lang="ko-KR" altLang="en-US" sz="1600" dirty="0" err="1"/>
              <a:t>한빛아카데미</a:t>
            </a:r>
            <a:r>
              <a:rPr lang="ko-KR" altLang="en-US" sz="1600" dirty="0"/>
              <a:t> 자료실에서 실습 예제 압축파일을 다운로드하기</a:t>
            </a:r>
            <a:r>
              <a:rPr lang="en-US" altLang="ko-KR" sz="1600" dirty="0"/>
              <a:t> </a:t>
            </a:r>
          </a:p>
          <a:p>
            <a:pPr lvl="2"/>
            <a:r>
              <a:rPr lang="en-US" altLang="ko-KR" sz="1600" dirty="0"/>
              <a:t>[C] </a:t>
            </a:r>
            <a:r>
              <a:rPr lang="ko-KR" altLang="en-US" sz="1600" dirty="0"/>
              <a:t>드라이브에 </a:t>
            </a:r>
            <a:r>
              <a:rPr lang="en-US" altLang="ko-KR" sz="1600" dirty="0"/>
              <a:t>[</a:t>
            </a:r>
            <a:r>
              <a:rPr lang="ko-KR" altLang="en-US" sz="1600" dirty="0"/>
              <a:t>데이터</a:t>
            </a:r>
            <a:r>
              <a:rPr lang="en-US" altLang="ko-KR" sz="1600" dirty="0"/>
              <a:t>] </a:t>
            </a:r>
            <a:r>
              <a:rPr lang="ko-KR" altLang="en-US" sz="1600" dirty="0"/>
              <a:t>폴더를 새로 생성하여 다운로드한 파일을 옮기고 압축 해제</a:t>
            </a:r>
            <a:endParaRPr lang="en-US" altLang="ko-KR" sz="1600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/>
              <a:t>데이터베이스와 테이블을 생성한 후 </a:t>
            </a:r>
            <a:r>
              <a:rPr lang="en-US" altLang="ko-KR" dirty="0"/>
              <a:t>CSV </a:t>
            </a:r>
            <a:r>
              <a:rPr lang="ko-KR" altLang="en-US" dirty="0"/>
              <a:t>파일에 있는 데이터를 각각의 테이블로 가져옴</a:t>
            </a:r>
          </a:p>
        </p:txBody>
      </p:sp>
    </p:spTree>
    <p:extLst>
      <p:ext uri="{BB962C8B-B14F-4D97-AF65-F5344CB8AC3E}">
        <p14:creationId xmlns:p14="http://schemas.microsoft.com/office/powerpoint/2010/main" val="274415165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A13E2-7966-C6E2-8193-2A25742A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실습 데이터베이스 생성하기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/>
              <a:t>윈도우에서 </a:t>
            </a:r>
            <a:r>
              <a:rPr lang="en-US" altLang="ko-KR" dirty="0"/>
              <a:t>[MySQL]-[MySQL Workbench 8.0 CE]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/>
              <a:t>시작화면에서 </a:t>
            </a:r>
            <a:r>
              <a:rPr lang="en-US" altLang="ko-KR" dirty="0"/>
              <a:t>'Local instance MySQL80'</a:t>
            </a:r>
            <a:r>
              <a:rPr lang="ko-KR" altLang="en-US" dirty="0"/>
              <a:t>을 클릭</a:t>
            </a:r>
            <a:r>
              <a:rPr lang="en-US" altLang="ko-KR" dirty="0"/>
              <a:t> </a:t>
            </a:r>
          </a:p>
          <a:p>
            <a:pPr marL="1314570" lvl="2" indent="-342900">
              <a:buFont typeface="+mj-ea"/>
              <a:buAutoNum type="circleNumDbPlain"/>
            </a:pPr>
            <a:r>
              <a:rPr lang="ko-KR" altLang="en-US" dirty="0"/>
              <a:t>아직 연결된 데이터베이스가 없어서 오류가 발생할 수 있는데</a:t>
            </a:r>
            <a:r>
              <a:rPr lang="en-US" altLang="ko-KR" dirty="0"/>
              <a:t>, </a:t>
            </a:r>
            <a:r>
              <a:rPr lang="ko-KR" altLang="en-US" dirty="0"/>
              <a:t>이런 경우에는 </a:t>
            </a:r>
            <a:r>
              <a:rPr lang="en-US" altLang="ko-KR" dirty="0"/>
              <a:t>&lt;Ignore&gt; </a:t>
            </a:r>
            <a:r>
              <a:rPr lang="ko-KR" altLang="en-US" dirty="0"/>
              <a:t>버튼을 클릭하여 넘어가기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55884E-3ED5-710A-AB55-F09907CDE6E6}"/>
              </a:ext>
            </a:extLst>
          </p:cNvPr>
          <p:cNvGrpSpPr/>
          <p:nvPr/>
        </p:nvGrpSpPr>
        <p:grpSpPr>
          <a:xfrm>
            <a:off x="297819" y="2911555"/>
            <a:ext cx="8548363" cy="3523530"/>
            <a:chOff x="266960" y="2911555"/>
            <a:chExt cx="8548363" cy="35235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855BDD8-73F5-2FF2-B02A-2A296147D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960" y="2933945"/>
              <a:ext cx="2351047" cy="28349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DBB2BC-F2DA-1285-5C90-20B63ECD9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592" y="2911555"/>
              <a:ext cx="3128651" cy="256679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0BBC1C-D871-37C7-C4A8-CDB62DA1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6985" y="3605104"/>
              <a:ext cx="4378338" cy="2829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078303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A13E2-7966-C6E2-8193-2A25742A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실습 데이터베이스 생성하기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3"/>
            </a:pPr>
            <a:r>
              <a:rPr lang="ko-KR" altLang="en-US" dirty="0" err="1"/>
              <a:t>워크벤치</a:t>
            </a:r>
            <a:r>
              <a:rPr lang="ko-KR" altLang="en-US" dirty="0"/>
              <a:t> 시작화면에서 </a:t>
            </a:r>
            <a:r>
              <a:rPr lang="en-US" altLang="ko-KR" dirty="0"/>
              <a:t>[File]-[Open SQL Script]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3"/>
            </a:pPr>
            <a:r>
              <a:rPr lang="en-US" altLang="ko-KR" dirty="0"/>
              <a:t>[</a:t>
            </a:r>
            <a:r>
              <a:rPr lang="ko-KR" altLang="en-US" dirty="0"/>
              <a:t>데이터</a:t>
            </a:r>
            <a:r>
              <a:rPr lang="en-US" altLang="ko-KR" dirty="0"/>
              <a:t>] </a:t>
            </a:r>
            <a:r>
              <a:rPr lang="ko-KR" altLang="en-US" dirty="0"/>
              <a:t>폴더에서 데이터베이스 생성 스크립트 파일인 ‘</a:t>
            </a:r>
            <a:r>
              <a:rPr lang="ko-KR" altLang="en-US" dirty="0" err="1"/>
              <a:t>한빛무역</a:t>
            </a:r>
            <a:r>
              <a:rPr lang="en-US" altLang="ko-KR" dirty="0"/>
              <a:t>-</a:t>
            </a:r>
            <a:r>
              <a:rPr lang="ko-KR" altLang="en-US" dirty="0"/>
              <a:t>데이터베이스생성스크립트</a:t>
            </a:r>
            <a:r>
              <a:rPr lang="en-US" altLang="ko-KR" dirty="0"/>
              <a:t>.</a:t>
            </a:r>
            <a:r>
              <a:rPr lang="en-US" altLang="ko-KR" dirty="0" err="1"/>
              <a:t>sql</a:t>
            </a:r>
            <a:r>
              <a:rPr lang="en-US" altLang="ko-KR" dirty="0"/>
              <a:t>’</a:t>
            </a:r>
            <a:r>
              <a:rPr lang="ko-KR" altLang="en-US" dirty="0"/>
              <a:t>을 선택하고 </a:t>
            </a:r>
            <a:r>
              <a:rPr lang="en-US" altLang="ko-KR" dirty="0"/>
              <a:t>&lt;</a:t>
            </a:r>
            <a:r>
              <a:rPr lang="ko-KR" altLang="en-US" dirty="0"/>
              <a:t>열기</a:t>
            </a:r>
            <a:r>
              <a:rPr lang="en-US" altLang="ko-KR" dirty="0"/>
              <a:t>&gt; </a:t>
            </a:r>
            <a:r>
              <a:rPr lang="ko-KR" altLang="en-US" dirty="0"/>
              <a:t>버튼 클릭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F0CBCA-C55C-F62E-E18F-7D2689F884ED}"/>
              </a:ext>
            </a:extLst>
          </p:cNvPr>
          <p:cNvGrpSpPr/>
          <p:nvPr/>
        </p:nvGrpSpPr>
        <p:grpSpPr>
          <a:xfrm>
            <a:off x="1281797" y="2708920"/>
            <a:ext cx="6580406" cy="3160649"/>
            <a:chOff x="954247" y="2708920"/>
            <a:chExt cx="6580406" cy="31606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02DC0D-2A62-E992-DCDF-D128281F8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247" y="2708920"/>
              <a:ext cx="3226829" cy="28234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73F08-5F00-B21D-00DF-03B6D2D3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1860" y="3699030"/>
              <a:ext cx="4222793" cy="2170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70541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28A40D-C711-333C-5EE8-0CB3FC80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78" y="595116"/>
            <a:ext cx="476684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1434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A13E2-7966-C6E2-8193-2A25742A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실습 데이터베이스 생성하기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5"/>
            </a:pPr>
            <a:r>
              <a:rPr lang="ko-KR" altLang="en-US" dirty="0"/>
              <a:t>데이터베이스와 테이블 생성을 위한 스크립트가 나타남</a:t>
            </a:r>
            <a:r>
              <a:rPr lang="en-US" altLang="ko-KR" dirty="0"/>
              <a:t>. </a:t>
            </a:r>
            <a:r>
              <a:rPr lang="ko-KR" altLang="en-US" dirty="0"/>
              <a:t>스크립트의 </a:t>
            </a:r>
            <a:r>
              <a:rPr lang="en-US" altLang="ko-KR" dirty="0"/>
              <a:t>11</a:t>
            </a:r>
            <a:r>
              <a:rPr lang="ko-KR" altLang="en-US" dirty="0"/>
              <a:t>행을 선택하여 실행하기</a:t>
            </a:r>
            <a:endParaRPr lang="en-US" altLang="ko-KR" dirty="0"/>
          </a:p>
          <a:p>
            <a:pPr marL="1314570" lvl="2" indent="-342900"/>
            <a:r>
              <a:rPr lang="en-US" altLang="ko-KR" sz="1600" b="1" dirty="0"/>
              <a:t>11</a:t>
            </a:r>
            <a:r>
              <a:rPr lang="ko-KR" altLang="en-US" sz="1600" b="1" dirty="0"/>
              <a:t>행의 </a:t>
            </a:r>
            <a:r>
              <a:rPr lang="en-US" altLang="ko-KR" sz="1600" b="1" dirty="0"/>
              <a:t>CREATE DATABASE...</a:t>
            </a:r>
            <a:r>
              <a:rPr lang="ko-KR" altLang="en-US" sz="1600" b="1" dirty="0"/>
              <a:t>을 드래그하고 실행버튼을 클릭</a:t>
            </a:r>
            <a:r>
              <a:rPr lang="en-US" altLang="ko-KR" sz="1600" b="1" dirty="0"/>
              <a:t> </a:t>
            </a:r>
          </a:p>
          <a:p>
            <a:pPr marL="1314570" lvl="2" indent="-342900"/>
            <a:r>
              <a:rPr lang="ko-KR" altLang="en-US" sz="1600" dirty="0"/>
              <a:t>실행이 완료되면 하단에 초록색 체크표시가 나타남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9174A-E818-AA54-1D7E-1191F046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12" y="2834738"/>
            <a:ext cx="6190177" cy="38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5929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A13E2-7966-C6E2-8193-2A25742A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실습 데이터베이스 생성하기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6"/>
            </a:pPr>
            <a:r>
              <a:rPr lang="en-US" altLang="ko-KR" dirty="0"/>
              <a:t>13</a:t>
            </a:r>
            <a:r>
              <a:rPr lang="ko-KR" altLang="en-US" dirty="0"/>
              <a:t>행의 </a:t>
            </a:r>
            <a:r>
              <a:rPr lang="en-US" altLang="ko-KR" dirty="0"/>
              <a:t>USE </a:t>
            </a:r>
            <a:r>
              <a:rPr lang="ko-KR" altLang="en-US" dirty="0" err="1"/>
              <a:t>한빛무역</a:t>
            </a:r>
            <a:r>
              <a:rPr lang="en-US" altLang="ko-KR" dirty="0"/>
              <a:t>;</a:t>
            </a:r>
            <a:r>
              <a:rPr lang="ko-KR" altLang="en-US" dirty="0"/>
              <a:t>을 실행한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행인 </a:t>
            </a:r>
            <a:r>
              <a:rPr lang="en-US" altLang="ko-KR" dirty="0"/>
              <a:t>CREATE TABLE </a:t>
            </a:r>
            <a:r>
              <a:rPr lang="ko-KR" altLang="en-US" dirty="0"/>
              <a:t>부서부터 스크립트 파일에 있는 나머지 문장 끝까지 선택하고 실행버튼을 클릭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6"/>
            </a:pPr>
            <a:r>
              <a:rPr lang="ko-KR" altLang="en-US" dirty="0"/>
              <a:t>테이블 목록은 </a:t>
            </a:r>
            <a:r>
              <a:rPr lang="en-US" altLang="ko-KR" dirty="0"/>
              <a:t>[Schema] </a:t>
            </a:r>
            <a:r>
              <a:rPr lang="ko-KR" altLang="en-US" dirty="0"/>
              <a:t>탭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②</a:t>
            </a:r>
            <a:r>
              <a:rPr lang="en-US" altLang="ko-KR" dirty="0"/>
              <a:t>)</a:t>
            </a:r>
            <a:r>
              <a:rPr lang="ko-KR" altLang="en-US" dirty="0"/>
              <a:t>에서 확인할 수 있음</a:t>
            </a:r>
            <a:r>
              <a:rPr lang="en-US" altLang="ko-KR" dirty="0"/>
              <a:t>. </a:t>
            </a:r>
            <a:r>
              <a:rPr lang="ko-KR" altLang="en-US" dirty="0"/>
              <a:t>생성된 테이블 목록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③</a:t>
            </a:r>
            <a:r>
              <a:rPr lang="en-US" altLang="ko-KR" dirty="0"/>
              <a:t>)</a:t>
            </a:r>
            <a:r>
              <a:rPr lang="ko-KR" altLang="en-US" dirty="0"/>
              <a:t>을 확인하기 위해서는 먼저 </a:t>
            </a:r>
            <a:r>
              <a:rPr lang="ko-KR" altLang="en-US" dirty="0" err="1"/>
              <a:t>새로고침</a:t>
            </a:r>
            <a:r>
              <a:rPr lang="ko-KR" altLang="en-US" dirty="0"/>
              <a:t> 버튼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①</a:t>
            </a:r>
            <a:r>
              <a:rPr lang="en-US" altLang="ko-KR" dirty="0"/>
              <a:t>)</a:t>
            </a:r>
            <a:r>
              <a:rPr lang="ko-KR" altLang="en-US" dirty="0"/>
              <a:t>을 클릭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C3CD1C-35CB-A242-4CA0-58B54B60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2843935"/>
            <a:ext cx="6245475" cy="36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1643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A13E2-7966-C6E2-8193-2A25742A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CSV </a:t>
            </a:r>
            <a:r>
              <a:rPr lang="ko-KR" altLang="en-US" b="1" dirty="0"/>
              <a:t>파일에 들어있는 데이터를 각 테이블에 넣기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8"/>
            </a:pPr>
            <a:r>
              <a:rPr lang="ko-KR" altLang="en-US" dirty="0"/>
              <a:t>고객 테이블에서 마우스 오른쪽 클릭 → </a:t>
            </a:r>
            <a:r>
              <a:rPr lang="en-US" altLang="ko-KR" dirty="0"/>
              <a:t>[Table Data Import Wizard]</a:t>
            </a:r>
            <a:r>
              <a:rPr lang="ko-KR" altLang="en-US" dirty="0"/>
              <a:t> 선택 →</a:t>
            </a:r>
            <a:r>
              <a:rPr lang="en-US" altLang="ko-KR" dirty="0"/>
              <a:t> [Select File to Import] </a:t>
            </a:r>
            <a:r>
              <a:rPr lang="ko-KR" altLang="en-US" dirty="0"/>
              <a:t>창에서 </a:t>
            </a:r>
            <a:r>
              <a:rPr lang="en-US" altLang="ko-KR" dirty="0"/>
              <a:t>[Browse] </a:t>
            </a:r>
            <a:r>
              <a:rPr lang="ko-KR" altLang="en-US" dirty="0"/>
              <a:t>버튼 클릭 → </a:t>
            </a:r>
            <a:r>
              <a:rPr lang="en-US" altLang="ko-KR" dirty="0"/>
              <a:t>[</a:t>
            </a:r>
            <a:r>
              <a:rPr lang="ko-KR" altLang="en-US" dirty="0"/>
              <a:t>데이터</a:t>
            </a:r>
            <a:r>
              <a:rPr lang="en-US" altLang="ko-KR" dirty="0"/>
              <a:t>] </a:t>
            </a:r>
            <a:r>
              <a:rPr lang="ko-KR" altLang="en-US" dirty="0"/>
              <a:t>폴더에 있는 고객</a:t>
            </a:r>
            <a:r>
              <a:rPr lang="en-US" altLang="ko-KR" dirty="0"/>
              <a:t>.csv </a:t>
            </a:r>
            <a:r>
              <a:rPr lang="ko-KR" altLang="en-US" dirty="0"/>
              <a:t>파일 선택 → </a:t>
            </a:r>
            <a:r>
              <a:rPr lang="en-US" altLang="ko-KR" dirty="0"/>
              <a:t>&lt;</a:t>
            </a:r>
            <a:r>
              <a:rPr lang="ko-KR" altLang="en-US" dirty="0"/>
              <a:t>열기</a:t>
            </a:r>
            <a:r>
              <a:rPr lang="en-US" altLang="ko-KR" dirty="0"/>
              <a:t>&gt; </a:t>
            </a:r>
            <a:r>
              <a:rPr lang="ko-KR" altLang="en-US" dirty="0"/>
              <a:t>버튼 클릭 → </a:t>
            </a:r>
            <a:r>
              <a:rPr lang="en-US" altLang="ko-KR" dirty="0"/>
              <a:t>&lt;Next&gt;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27835D-9D34-C548-7EE7-962B5061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2393885"/>
            <a:ext cx="6870023" cy="41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0832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A13E2-7966-C6E2-8193-2A25742A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CSV </a:t>
            </a:r>
            <a:r>
              <a:rPr lang="ko-KR" altLang="en-US" b="1" dirty="0"/>
              <a:t>파일에 들어있는 데이터를 각 테이블에 넣기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9"/>
            </a:pPr>
            <a:r>
              <a:rPr lang="ko-KR" altLang="en-US" dirty="0"/>
              <a:t>각 설치 단계마다 기본 설정을 그대로 두고 </a:t>
            </a:r>
            <a:r>
              <a:rPr lang="en-US" altLang="ko-KR" dirty="0"/>
              <a:t>&lt;Next&gt;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9"/>
            </a:pPr>
            <a:r>
              <a:rPr lang="ko-KR" altLang="en-US" dirty="0"/>
              <a:t>마지막 화면에서 </a:t>
            </a:r>
            <a:r>
              <a:rPr lang="en-US" altLang="ko-KR" dirty="0"/>
              <a:t>&lt;Finish&gt; </a:t>
            </a:r>
            <a:r>
              <a:rPr lang="ko-KR" altLang="en-US" dirty="0"/>
              <a:t>버튼을 클릭하면 데이터 삽입이 완료됨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36A6B1F-550E-E173-F223-3B1EB5434BA8}"/>
              </a:ext>
            </a:extLst>
          </p:cNvPr>
          <p:cNvGrpSpPr/>
          <p:nvPr/>
        </p:nvGrpSpPr>
        <p:grpSpPr>
          <a:xfrm>
            <a:off x="273399" y="2129810"/>
            <a:ext cx="8597202" cy="4134505"/>
            <a:chOff x="402563" y="1949075"/>
            <a:chExt cx="8597202" cy="413450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F8796E-DADB-8E73-0F2E-377E64577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563" y="1949075"/>
              <a:ext cx="7557025" cy="413450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60B418D-03F3-F298-1848-E9E21213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2030" y="3023955"/>
              <a:ext cx="4157735" cy="1685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90594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A13E2-7966-C6E2-8193-2A25742A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고객 테이블에 삽입된 레코드를 확인하기</a:t>
            </a:r>
            <a:endParaRPr lang="en-US" altLang="ko-KR" b="1" dirty="0"/>
          </a:p>
          <a:p>
            <a:pPr marL="800100" lvl="1" indent="-342900">
              <a:buFont typeface="+mj-ea"/>
              <a:buAutoNum type="circleNumDbPlain" startAt="11"/>
            </a:pPr>
            <a:r>
              <a:rPr lang="ko-KR" altLang="en-US" dirty="0"/>
              <a:t>고객 테이블에서 마우스 오른쪽 클릭하여 </a:t>
            </a:r>
            <a:r>
              <a:rPr lang="en-US" altLang="ko-KR" dirty="0"/>
              <a:t>[Select Rows-Limit 1000]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marL="800100" lvl="1" indent="-342900">
              <a:buFont typeface="+mj-ea"/>
              <a:buAutoNum type="circleNumDbPlain" startAt="11"/>
            </a:pPr>
            <a:r>
              <a:rPr lang="ko-KR" altLang="en-US" dirty="0"/>
              <a:t>부서</a:t>
            </a:r>
            <a:r>
              <a:rPr lang="en-US" altLang="ko-KR" dirty="0"/>
              <a:t>, </a:t>
            </a:r>
            <a:r>
              <a:rPr lang="ko-KR" altLang="en-US" dirty="0"/>
              <a:t>사원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주문</a:t>
            </a:r>
            <a:r>
              <a:rPr lang="en-US" altLang="ko-KR" dirty="0"/>
              <a:t>, </a:t>
            </a:r>
            <a:r>
              <a:rPr lang="ko-KR" altLang="en-US" dirty="0"/>
              <a:t>주문세부</a:t>
            </a:r>
            <a:r>
              <a:rPr lang="en-US" altLang="ko-KR" dirty="0"/>
              <a:t>, </a:t>
            </a:r>
            <a:r>
              <a:rPr lang="ko-KR" altLang="en-US" dirty="0" err="1"/>
              <a:t>마일리지등급</a:t>
            </a:r>
            <a:r>
              <a:rPr lang="ko-KR" altLang="en-US" dirty="0"/>
              <a:t> 테이블에 대하여 동일하게 작업을 진행하면 실습을 위한 데이터베이스 구축 작업이 완료됨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8F63D-19D5-F469-7126-4AF05C02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2650194"/>
            <a:ext cx="6870023" cy="26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1340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52207329-BA06-9FBB-D33D-FEB112DA7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490" y="1262777"/>
            <a:ext cx="6701382" cy="4648358"/>
          </a:xfrm>
        </p:spPr>
      </p:pic>
    </p:spTree>
    <p:extLst>
      <p:ext uri="{BB962C8B-B14F-4D97-AF65-F5344CB8AC3E}">
        <p14:creationId xmlns:p14="http://schemas.microsoft.com/office/powerpoint/2010/main" val="173134919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4A215-B5BF-D635-6400-2E4D4300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실습용 데이터베이스 구축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03C1825-F484-793E-1F58-8DE89C98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873" y="1787978"/>
            <a:ext cx="6844617" cy="3597956"/>
          </a:xfrm>
        </p:spPr>
      </p:pic>
    </p:spTree>
    <p:extLst>
      <p:ext uri="{BB962C8B-B14F-4D97-AF65-F5344CB8AC3E}">
        <p14:creationId xmlns:p14="http://schemas.microsoft.com/office/powerpoint/2010/main" val="24904260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데이터베이스의 개요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u="sng"/>
              <a:t>Section 01</a:t>
            </a:r>
            <a:endParaRPr lang="ko-KR" altLang="en-US" u="sn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DA94A0F-5DCE-640A-A1C4-06DB25A7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데이터에 관심을 가져야 하는 이유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4A415BD-8C50-5448-8A6A-50F7FB53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데이터</a:t>
            </a:r>
            <a:endParaRPr lang="en-US" altLang="ko-KR" b="1" dirty="0"/>
          </a:p>
          <a:p>
            <a:pPr lvl="1"/>
            <a:r>
              <a:rPr lang="ko-KR" altLang="en-US" dirty="0"/>
              <a:t>측정</a:t>
            </a:r>
            <a:r>
              <a:rPr lang="en-US" altLang="ko-KR" dirty="0"/>
              <a:t>, </a:t>
            </a:r>
            <a:r>
              <a:rPr lang="ko-KR" altLang="en-US" dirty="0"/>
              <a:t>관찰</a:t>
            </a:r>
            <a:r>
              <a:rPr lang="en-US" altLang="ko-KR" dirty="0"/>
              <a:t>, </a:t>
            </a:r>
            <a:r>
              <a:rPr lang="ko-KR" altLang="en-US" dirty="0"/>
              <a:t>연구</a:t>
            </a:r>
            <a:r>
              <a:rPr lang="en-US" altLang="ko-KR" dirty="0"/>
              <a:t>, </a:t>
            </a:r>
            <a:r>
              <a:rPr lang="ko-KR" altLang="en-US" dirty="0"/>
              <a:t>분석 등을 통해 수집된 정보</a:t>
            </a:r>
            <a:endParaRPr lang="en-US" altLang="ko-KR" dirty="0"/>
          </a:p>
          <a:p>
            <a:pPr lvl="1"/>
            <a:r>
              <a:rPr lang="ko-KR" altLang="en-US" dirty="0"/>
              <a:t>활용분야</a:t>
            </a:r>
            <a:endParaRPr lang="en-US" altLang="ko-KR" dirty="0"/>
          </a:p>
          <a:p>
            <a:pPr lvl="2"/>
            <a:r>
              <a:rPr lang="ko-KR" altLang="en-US" sz="1600" dirty="0"/>
              <a:t>금융 부문에서는 위험과 사기 감지</a:t>
            </a:r>
            <a:r>
              <a:rPr lang="en-US" altLang="ko-KR" sz="1600" dirty="0"/>
              <a:t> </a:t>
            </a:r>
          </a:p>
          <a:p>
            <a:pPr lvl="2"/>
            <a:r>
              <a:rPr lang="ko-KR" altLang="en-US" sz="1600" dirty="0"/>
              <a:t>의료 부문에서는 유전학 및 질병을 분석</a:t>
            </a:r>
            <a:endParaRPr lang="en-US" altLang="ko-KR" sz="1600" dirty="0"/>
          </a:p>
          <a:p>
            <a:pPr lvl="2"/>
            <a:r>
              <a:rPr lang="ko-KR" altLang="en-US" sz="1600" dirty="0"/>
              <a:t>기업에서는 고객의 행동과 선호도 이해 </a:t>
            </a:r>
            <a:endParaRPr lang="en-US" altLang="ko-KR" sz="1600" dirty="0"/>
          </a:p>
          <a:p>
            <a:pPr lvl="2"/>
            <a:r>
              <a:rPr lang="ko-KR" altLang="en-US" sz="1600" dirty="0"/>
              <a:t>새로운 시장 기회 발견 </a:t>
            </a:r>
            <a:endParaRPr lang="en-US" altLang="ko-KR" sz="1600" dirty="0"/>
          </a:p>
          <a:p>
            <a:pPr lvl="2"/>
            <a:r>
              <a:rPr lang="ko-KR" altLang="en-US" sz="1600" dirty="0"/>
              <a:t>비즈니스 전략 수립</a:t>
            </a:r>
          </a:p>
        </p:txBody>
      </p:sp>
    </p:spTree>
    <p:extLst>
      <p:ext uri="{BB962C8B-B14F-4D97-AF65-F5344CB8AC3E}">
        <p14:creationId xmlns:p14="http://schemas.microsoft.com/office/powerpoint/2010/main" val="27065426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DA94A0F-5DCE-640A-A1C4-06DB25A7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데이터에 관심을 가져야 하는 이유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4A415BD-8C50-5448-8A6A-50F7FB53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폭발적으로 증가하는 데이터</a:t>
            </a:r>
            <a:endParaRPr lang="en-US" altLang="ko-KR" b="1" dirty="0"/>
          </a:p>
          <a:p>
            <a:pPr lvl="1"/>
            <a:r>
              <a:rPr lang="ko-KR" altLang="en-US" dirty="0"/>
              <a:t>정보 기술의 발전과 디지털화로 인해 막대한 양의 데이터가 생성됨</a:t>
            </a:r>
            <a:endParaRPr lang="en-US" altLang="ko-KR" dirty="0"/>
          </a:p>
          <a:p>
            <a:pPr lvl="1"/>
            <a:r>
              <a:rPr lang="ko-KR" altLang="en-US" dirty="0"/>
              <a:t>전 세계 디지털 정보량 </a:t>
            </a:r>
            <a:r>
              <a:rPr lang="en-US" altLang="ko-KR" dirty="0"/>
              <a:t>60</a:t>
            </a:r>
            <a:r>
              <a:rPr lang="ko-KR" altLang="en-US" dirty="0" err="1"/>
              <a:t>제타바이트</a:t>
            </a:r>
            <a:r>
              <a:rPr lang="en-US" altLang="ko-KR" dirty="0"/>
              <a:t>(ZB) </a:t>
            </a:r>
            <a:r>
              <a:rPr lang="ko-KR" altLang="en-US" dirty="0"/>
              <a:t>수준</a:t>
            </a:r>
            <a:r>
              <a:rPr lang="en-US" altLang="ko-KR" dirty="0"/>
              <a:t>(2020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8796610B-68EB-D4D5-9B2F-8683B67F6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57" y="2618910"/>
            <a:ext cx="5517486" cy="29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74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DA94A0F-5DCE-640A-A1C4-06DB25A7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데이터에 관심을 가져야 하는 이유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4A415BD-8C50-5448-8A6A-50F7FB53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4</a:t>
            </a:r>
            <a:r>
              <a:rPr lang="ko-KR" altLang="en-US" b="1" dirty="0"/>
              <a:t>차 산업혁명 기술과 데이터</a:t>
            </a:r>
            <a:endParaRPr lang="en-US" altLang="ko-KR" b="1" dirty="0"/>
          </a:p>
          <a:p>
            <a:pPr lvl="1"/>
            <a:r>
              <a:rPr lang="ko-KR" altLang="en-US" dirty="0"/>
              <a:t>데이터가 핵심 자원으로 적용되는 분야</a:t>
            </a:r>
            <a:endParaRPr lang="en-US" altLang="ko-KR" dirty="0"/>
          </a:p>
          <a:p>
            <a:pPr lvl="2"/>
            <a:r>
              <a:rPr lang="ko-KR" altLang="en-US" sz="1600" dirty="0"/>
              <a:t>인공지능 및 </a:t>
            </a:r>
            <a:r>
              <a:rPr lang="ko-KR" altLang="en-US" sz="1600" dirty="0" err="1"/>
              <a:t>머신러닝</a:t>
            </a:r>
            <a:endParaRPr lang="en-US" altLang="ko-KR" sz="1600" dirty="0"/>
          </a:p>
          <a:p>
            <a:pPr lvl="2"/>
            <a:r>
              <a:rPr lang="ko-KR" altLang="en-US" sz="1600" dirty="0"/>
              <a:t>빅데이터 분석</a:t>
            </a:r>
            <a:endParaRPr lang="en-US" altLang="ko-KR" sz="1600" dirty="0"/>
          </a:p>
          <a:p>
            <a:pPr lvl="2"/>
            <a:r>
              <a:rPr lang="ko-KR" altLang="en-US" sz="1600" dirty="0"/>
              <a:t>사물 인터넷</a:t>
            </a:r>
            <a:endParaRPr lang="en-US" altLang="ko-KR" sz="1600" dirty="0"/>
          </a:p>
          <a:p>
            <a:pPr lvl="2"/>
            <a:r>
              <a:rPr lang="ko-KR" altLang="en-US" sz="1600" dirty="0"/>
              <a:t>블록체인</a:t>
            </a:r>
            <a:endParaRPr lang="en-US" altLang="ko-KR" sz="1600" dirty="0"/>
          </a:p>
          <a:p>
            <a:pPr lvl="2"/>
            <a:r>
              <a:rPr lang="ko-KR" altLang="en-US" sz="1600" dirty="0"/>
              <a:t>로봇공학</a:t>
            </a:r>
            <a:endParaRPr lang="en-US" altLang="ko-KR" sz="1600" dirty="0"/>
          </a:p>
          <a:p>
            <a:pPr lvl="2"/>
            <a:r>
              <a:rPr lang="ko-KR" altLang="en-US" sz="1600" dirty="0"/>
              <a:t>가상 현실 및 증강 현실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96610B-68EB-D4D5-9B2F-8683B67F6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0817" y="3120243"/>
            <a:ext cx="3744046" cy="329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811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DA94A0F-5DCE-640A-A1C4-06DB25A7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데이터의 형태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4A415BD-8C50-5448-8A6A-50F7FB53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정형 데이터</a:t>
            </a:r>
            <a:r>
              <a:rPr lang="en-US" altLang="ko-KR" b="1" dirty="0"/>
              <a:t>(Structured Data)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1"/>
            <a:r>
              <a:rPr lang="ko-KR" altLang="en-US" dirty="0"/>
              <a:t>미리 정해진 구조에 따라 저장된 데이터</a:t>
            </a:r>
            <a:endParaRPr lang="en-US" altLang="ko-KR" dirty="0"/>
          </a:p>
          <a:p>
            <a:pPr lvl="1"/>
            <a:r>
              <a:rPr lang="ko-KR" altLang="en-US" dirty="0"/>
              <a:t>손쉽게 데이터 검색 및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연산을 수행할 수 있음 </a:t>
            </a:r>
            <a:endParaRPr lang="en-US" altLang="ko-KR" dirty="0"/>
          </a:p>
          <a:p>
            <a:pPr lvl="1"/>
            <a:r>
              <a:rPr lang="ko-KR" altLang="en-US" dirty="0"/>
              <a:t>엑셀의 스프레드시트나 관계형 데이터베이스의 테이블에 저장된 데이터 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B76340-14F1-38A7-4127-59F60FE2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96" y="2708920"/>
            <a:ext cx="3817207" cy="38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843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1550</Words>
  <Application>Microsoft Office PowerPoint</Application>
  <PresentationFormat>화면 슬라이드 쇼(4:3)</PresentationFormat>
  <Paragraphs>210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HY견고딕</vt:lpstr>
      <vt:lpstr>맑은 고딕</vt:lpstr>
      <vt:lpstr>Arial</vt:lpstr>
      <vt:lpstr>Arial Black</vt:lpstr>
      <vt:lpstr>Tahoma</vt:lpstr>
      <vt:lpstr>Times New Roman</vt:lpstr>
      <vt:lpstr>Wingdings</vt:lpstr>
      <vt:lpstr>한컴바탕</vt:lpstr>
      <vt:lpstr>ch01_JAVA 들여다보기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데이터에 관심을 가져야 하는 이유</vt:lpstr>
      <vt:lpstr>1. 데이터에 관심을 가져야 하는 이유</vt:lpstr>
      <vt:lpstr>1. 데이터에 관심을 가져야 하는 이유</vt:lpstr>
      <vt:lpstr>2. 데이터의 형태</vt:lpstr>
      <vt:lpstr>2. 데이터의 형태</vt:lpstr>
      <vt:lpstr>2. 데이터의 형태</vt:lpstr>
      <vt:lpstr>3. 데이터베이스와 데이터베이스 관리 시스템</vt:lpstr>
      <vt:lpstr>3. 데이터베이스와 데이터베이스 관리 시스템</vt:lpstr>
      <vt:lpstr>4. 관계형 데이터베이스</vt:lpstr>
      <vt:lpstr>4. 관계형 데이터베이스</vt:lpstr>
      <vt:lpstr>4. 관계형 데이터베이스</vt:lpstr>
      <vt:lpstr>5. MySQL</vt:lpstr>
      <vt:lpstr>PowerPoint 프레젠테이션</vt:lpstr>
      <vt:lpstr>1. SQL을 배워야 하는 이유</vt:lpstr>
      <vt:lpstr>2. SQL의 개념</vt:lpstr>
      <vt:lpstr>2. SQL의 개념</vt:lpstr>
      <vt:lpstr>3. SQL문의 종류</vt:lpstr>
      <vt:lpstr>3. SQL문의 종류</vt:lpstr>
      <vt:lpstr>3. SQL문의 종류</vt:lpstr>
      <vt:lpstr>3. SQL문의 종류</vt:lpstr>
      <vt:lpstr>PowerPoint 프레젠테이션</vt:lpstr>
      <vt:lpstr>1. MySQL과 워크벤치의 설치</vt:lpstr>
      <vt:lpstr>1. MySQL과 워크벤치의 설치</vt:lpstr>
      <vt:lpstr>1. MySQL과 워크벤치의 설치</vt:lpstr>
      <vt:lpstr>1. MySQL과 워크벤치의 설치</vt:lpstr>
      <vt:lpstr>1. MySQL과 워크벤치의 설치</vt:lpstr>
      <vt:lpstr>1. MySQL과 워크벤치의 설치</vt:lpstr>
      <vt:lpstr>1. MySQL과 워크벤치의 설치</vt:lpstr>
      <vt:lpstr>1. MySQL과 워크벤치의 설치</vt:lpstr>
      <vt:lpstr>1. MySQL과 워크벤치의 설치</vt:lpstr>
      <vt:lpstr>1. MySQL과 워크벤치의 설치</vt:lpstr>
      <vt:lpstr>2. 실습용 데이터베이스 구축</vt:lpstr>
      <vt:lpstr>2. 실습용 데이터베이스 구축</vt:lpstr>
      <vt:lpstr>2. 실습용 데이터베이스 구축</vt:lpstr>
      <vt:lpstr>2. 실습용 데이터베이스 구축</vt:lpstr>
      <vt:lpstr>2. 실습용 데이터베이스 구축</vt:lpstr>
      <vt:lpstr>2. 실습용 데이터베이스 구축</vt:lpstr>
      <vt:lpstr>2. 실습용 데이터베이스 구축</vt:lpstr>
      <vt:lpstr>2. 실습용 데이터베이스 구축</vt:lpstr>
      <vt:lpstr>2. 실습용 데이터베이스 구축</vt:lpstr>
      <vt:lpstr>2. 실습용 데이터베이스 구축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YONSAI</cp:lastModifiedBy>
  <cp:revision>2225</cp:revision>
  <dcterms:created xsi:type="dcterms:W3CDTF">2012-07-23T02:34:37Z</dcterms:created>
  <dcterms:modified xsi:type="dcterms:W3CDTF">2024-12-12T04:52:01Z</dcterms:modified>
  <cp:version>1000.0000.01</cp:version>
</cp:coreProperties>
</file>